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64"/>
  </p:notesMasterIdLst>
  <p:handoutMasterIdLst>
    <p:handoutMasterId r:id="rId65"/>
  </p:handoutMasterIdLst>
  <p:sldIdLst>
    <p:sldId id="256" r:id="rId2"/>
    <p:sldId id="272" r:id="rId3"/>
    <p:sldId id="332" r:id="rId4"/>
    <p:sldId id="335" r:id="rId5"/>
    <p:sldId id="334" r:id="rId6"/>
    <p:sldId id="333" r:id="rId7"/>
    <p:sldId id="315" r:id="rId8"/>
    <p:sldId id="336" r:id="rId9"/>
    <p:sldId id="316" r:id="rId10"/>
    <p:sldId id="350" r:id="rId11"/>
    <p:sldId id="288" r:id="rId12"/>
    <p:sldId id="270" r:id="rId13"/>
    <p:sldId id="308" r:id="rId14"/>
    <p:sldId id="310" r:id="rId15"/>
    <p:sldId id="314" r:id="rId16"/>
    <p:sldId id="311" r:id="rId17"/>
    <p:sldId id="313" r:id="rId18"/>
    <p:sldId id="312" r:id="rId19"/>
    <p:sldId id="317" r:id="rId20"/>
    <p:sldId id="320" r:id="rId21"/>
    <p:sldId id="318" r:id="rId22"/>
    <p:sldId id="274" r:id="rId23"/>
    <p:sldId id="280" r:id="rId24"/>
    <p:sldId id="277" r:id="rId25"/>
    <p:sldId id="324" r:id="rId26"/>
    <p:sldId id="321" r:id="rId27"/>
    <p:sldId id="323" r:id="rId28"/>
    <p:sldId id="298" r:id="rId29"/>
    <p:sldId id="326" r:id="rId30"/>
    <p:sldId id="297" r:id="rId31"/>
    <p:sldId id="301" r:id="rId32"/>
    <p:sldId id="302" r:id="rId33"/>
    <p:sldId id="299" r:id="rId34"/>
    <p:sldId id="300" r:id="rId35"/>
    <p:sldId id="303" r:id="rId36"/>
    <p:sldId id="304" r:id="rId37"/>
    <p:sldId id="327" r:id="rId38"/>
    <p:sldId id="328" r:id="rId39"/>
    <p:sldId id="329" r:id="rId40"/>
    <p:sldId id="330" r:id="rId41"/>
    <p:sldId id="337" r:id="rId42"/>
    <p:sldId id="331" r:id="rId43"/>
    <p:sldId id="291" r:id="rId44"/>
    <p:sldId id="341" r:id="rId45"/>
    <p:sldId id="339" r:id="rId46"/>
    <p:sldId id="340" r:id="rId47"/>
    <p:sldId id="342" r:id="rId48"/>
    <p:sldId id="343" r:id="rId49"/>
    <p:sldId id="338" r:id="rId50"/>
    <p:sldId id="346" r:id="rId51"/>
    <p:sldId id="347" r:id="rId52"/>
    <p:sldId id="351" r:id="rId53"/>
    <p:sldId id="348" r:id="rId54"/>
    <p:sldId id="344" r:id="rId55"/>
    <p:sldId id="279" r:id="rId56"/>
    <p:sldId id="282" r:id="rId57"/>
    <p:sldId id="292" r:id="rId58"/>
    <p:sldId id="349" r:id="rId59"/>
    <p:sldId id="293" r:id="rId60"/>
    <p:sldId id="295" r:id="rId61"/>
    <p:sldId id="294" r:id="rId62"/>
    <p:sldId id="305" r:id="rId6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3399"/>
    <a:srgbClr val="FF4BF2"/>
    <a:srgbClr val="203864"/>
    <a:srgbClr val="9BC2E6"/>
    <a:srgbClr val="7030A0"/>
    <a:srgbClr val="CC99FF"/>
    <a:srgbClr val="9966FF"/>
    <a:srgbClr val="54823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1" autoAdjust="0"/>
    <p:restoredTop sz="95503" autoAdjust="0"/>
  </p:normalViewPr>
  <p:slideViewPr>
    <p:cSldViewPr snapToGrid="0">
      <p:cViewPr>
        <p:scale>
          <a:sx n="75" d="100"/>
          <a:sy n="75" d="100"/>
        </p:scale>
        <p:origin x="1402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4090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139813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94726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4825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01809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5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287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41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72170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3617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024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6747" y="2116059"/>
            <a:ext cx="8747125" cy="21570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vl="0" algn="ctr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 Prototype of a Machine Learning Workflow to Classify Land Use from the Housing Market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508F5-9C16-4766-A169-903033AE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27" y="624151"/>
            <a:ext cx="6669574" cy="1262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5431A-D332-4A8A-A3E1-2DBD33C65DAE}"/>
              </a:ext>
            </a:extLst>
          </p:cNvPr>
          <p:cNvSpPr txBox="1"/>
          <p:nvPr/>
        </p:nvSpPr>
        <p:spPr>
          <a:xfrm>
            <a:off x="3204582" y="4731837"/>
            <a:ext cx="36714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MASc final presentation</a:t>
            </a:r>
          </a:p>
          <a:p>
            <a:pPr algn="ctr"/>
            <a:endParaRPr lang="en-US" sz="2800" dirty="0"/>
          </a:p>
          <a:p>
            <a:pPr algn="ctr"/>
            <a:r>
              <a:rPr lang="en-CA" sz="2400" dirty="0"/>
              <a:t>Presented by: Stepan Oskin</a:t>
            </a:r>
          </a:p>
          <a:p>
            <a:pPr algn="ctr"/>
            <a:r>
              <a:rPr lang="en-CA" sz="2400" dirty="0"/>
              <a:t>Supervisor: Erik J Miller</a:t>
            </a:r>
          </a:p>
          <a:p>
            <a:pPr algn="ctr"/>
            <a:r>
              <a:rPr lang="en-CA" sz="2400" dirty="0"/>
              <a:t>Date: 20-Sep-2019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1.7. Objectives of this work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(DMTI, Dept. of Geography)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can be produced from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422527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50608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ylinder 83">
            <a:extLst>
              <a:ext uri="{FF2B5EF4-FFF2-40B4-BE49-F238E27FC236}">
                <a16:creationId xmlns:a16="http://schemas.microsoft.com/office/drawing/2014/main" id="{B41633F3-48E7-4B00-A11B-F8C65D17C3A4}"/>
              </a:ext>
            </a:extLst>
          </p:cNvPr>
          <p:cNvSpPr/>
          <p:nvPr/>
        </p:nvSpPr>
        <p:spPr>
          <a:xfrm>
            <a:off x="750698" y="3436656"/>
            <a:ext cx="498089" cy="60585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9E04F148-D811-4482-8823-BBB912A4D6F6}"/>
              </a:ext>
            </a:extLst>
          </p:cNvPr>
          <p:cNvSpPr/>
          <p:nvPr/>
        </p:nvSpPr>
        <p:spPr>
          <a:xfrm>
            <a:off x="1110933" y="3577501"/>
            <a:ext cx="498089" cy="60585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Cylinder 79">
            <a:extLst>
              <a:ext uri="{FF2B5EF4-FFF2-40B4-BE49-F238E27FC236}">
                <a16:creationId xmlns:a16="http://schemas.microsoft.com/office/drawing/2014/main" id="{42D8D626-7134-4218-B270-A6CA01002890}"/>
              </a:ext>
            </a:extLst>
          </p:cNvPr>
          <p:cNvSpPr/>
          <p:nvPr/>
        </p:nvSpPr>
        <p:spPr>
          <a:xfrm>
            <a:off x="414829" y="3580561"/>
            <a:ext cx="498089" cy="60585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7" name="Cylinder 96">
            <a:extLst>
              <a:ext uri="{FF2B5EF4-FFF2-40B4-BE49-F238E27FC236}">
                <a16:creationId xmlns:a16="http://schemas.microsoft.com/office/drawing/2014/main" id="{26A4696C-A566-42E5-A24B-5F38D1103A86}"/>
              </a:ext>
            </a:extLst>
          </p:cNvPr>
          <p:cNvSpPr/>
          <p:nvPr/>
        </p:nvSpPr>
        <p:spPr>
          <a:xfrm>
            <a:off x="722609" y="1325176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ylinder 95">
            <a:extLst>
              <a:ext uri="{FF2B5EF4-FFF2-40B4-BE49-F238E27FC236}">
                <a16:creationId xmlns:a16="http://schemas.microsoft.com/office/drawing/2014/main" id="{E286D335-C755-45D1-A4CE-16B069D6CF5C}"/>
              </a:ext>
            </a:extLst>
          </p:cNvPr>
          <p:cNvSpPr/>
          <p:nvPr/>
        </p:nvSpPr>
        <p:spPr>
          <a:xfrm>
            <a:off x="352131" y="1506997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Cylinder 94">
            <a:extLst>
              <a:ext uri="{FF2B5EF4-FFF2-40B4-BE49-F238E27FC236}">
                <a16:creationId xmlns:a16="http://schemas.microsoft.com/office/drawing/2014/main" id="{33A8C9B9-B654-4072-864C-816AC3472896}"/>
              </a:ext>
            </a:extLst>
          </p:cNvPr>
          <p:cNvSpPr/>
          <p:nvPr/>
        </p:nvSpPr>
        <p:spPr>
          <a:xfrm>
            <a:off x="1084024" y="1513129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Relationship between datasets</a:t>
            </a:r>
            <a:endParaRPr lang="en-CA" b="1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0777FC-5607-408D-B00F-8E22A768AC74}"/>
              </a:ext>
            </a:extLst>
          </p:cNvPr>
          <p:cNvSpPr/>
          <p:nvPr/>
        </p:nvSpPr>
        <p:spPr>
          <a:xfrm rot="16200000">
            <a:off x="3712050" y="2151478"/>
            <a:ext cx="2730201" cy="161128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93A8F34-C1C9-4A71-A37F-954227BEA5DA}"/>
              </a:ext>
            </a:extLst>
          </p:cNvPr>
          <p:cNvSpPr/>
          <p:nvPr/>
        </p:nvSpPr>
        <p:spPr>
          <a:xfrm>
            <a:off x="7018923" y="4422378"/>
            <a:ext cx="1287914" cy="89003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2BCE1-5BF6-41CD-8834-538CF797C4E0}"/>
              </a:ext>
            </a:extLst>
          </p:cNvPr>
          <p:cNvSpPr txBox="1"/>
          <p:nvPr/>
        </p:nvSpPr>
        <p:spPr>
          <a:xfrm>
            <a:off x="4693638" y="2726285"/>
            <a:ext cx="112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Teranet</a:t>
            </a:r>
            <a:endParaRPr lang="en-CA" sz="2400" dirty="0">
              <a:solidFill>
                <a:schemeClr val="bg1"/>
              </a:solidFill>
            </a:endParaRP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9BA0622-DB6B-4338-9FE5-60A6F70C8FBA}"/>
              </a:ext>
            </a:extLst>
          </p:cNvPr>
          <p:cNvSpPr/>
          <p:nvPr/>
        </p:nvSpPr>
        <p:spPr>
          <a:xfrm>
            <a:off x="7934780" y="6632622"/>
            <a:ext cx="940038" cy="567778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11B3C-F5BC-4DE5-9868-C77C0F4A27E1}"/>
              </a:ext>
            </a:extLst>
          </p:cNvPr>
          <p:cNvCxnSpPr>
            <a:cxnSpLocks/>
          </p:cNvCxnSpPr>
          <p:nvPr/>
        </p:nvCxnSpPr>
        <p:spPr>
          <a:xfrm flipV="1">
            <a:off x="5122473" y="4322219"/>
            <a:ext cx="17285" cy="158124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1D8E1C-AEC5-49B0-A3A9-F47989A66E02}"/>
              </a:ext>
            </a:extLst>
          </p:cNvPr>
          <p:cNvSpPr txBox="1"/>
          <p:nvPr/>
        </p:nvSpPr>
        <p:spPr>
          <a:xfrm>
            <a:off x="5266606" y="4971557"/>
            <a:ext cx="10727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pin_lu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96E0A-966B-4CD0-8AFA-5BF833EA02C2}"/>
              </a:ext>
            </a:extLst>
          </p:cNvPr>
          <p:cNvSpPr txBox="1"/>
          <p:nvPr/>
        </p:nvSpPr>
        <p:spPr>
          <a:xfrm>
            <a:off x="5646636" y="534088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D7843-DAFC-4B40-99A9-E730A2C36AD8}"/>
              </a:ext>
            </a:extLst>
          </p:cNvPr>
          <p:cNvSpPr txBox="1"/>
          <p:nvPr/>
        </p:nvSpPr>
        <p:spPr>
          <a:xfrm>
            <a:off x="7433019" y="3706702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54335-5022-4556-9B70-3E556D3B9C00}"/>
              </a:ext>
            </a:extLst>
          </p:cNvPr>
          <p:cNvSpPr txBox="1"/>
          <p:nvPr/>
        </p:nvSpPr>
        <p:spPr>
          <a:xfrm>
            <a:off x="8431519" y="3706702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8042F-A86F-46F2-B5EA-EF531AA46810}"/>
              </a:ext>
            </a:extLst>
          </p:cNvPr>
          <p:cNvSpPr txBox="1"/>
          <p:nvPr/>
        </p:nvSpPr>
        <p:spPr>
          <a:xfrm>
            <a:off x="8499019" y="612871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ADE541-4AF4-42C3-BFC0-25C289D05897}"/>
              </a:ext>
            </a:extLst>
          </p:cNvPr>
          <p:cNvSpPr txBox="1"/>
          <p:nvPr/>
        </p:nvSpPr>
        <p:spPr>
          <a:xfrm>
            <a:off x="7540593" y="6143182"/>
            <a:ext cx="81144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2CD28B-2A2C-4ECD-90E7-0BE5EB3E29F2}"/>
              </a:ext>
            </a:extLst>
          </p:cNvPr>
          <p:cNvSpPr txBox="1"/>
          <p:nvPr/>
        </p:nvSpPr>
        <p:spPr>
          <a:xfrm>
            <a:off x="8499019" y="5702678"/>
            <a:ext cx="5437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6422C4-2641-40BB-8CE4-047811EC2273}"/>
              </a:ext>
            </a:extLst>
          </p:cNvPr>
          <p:cNvCxnSpPr>
            <a:cxnSpLocks/>
          </p:cNvCxnSpPr>
          <p:nvPr/>
        </p:nvCxnSpPr>
        <p:spPr>
          <a:xfrm flipH="1">
            <a:off x="3993266" y="2200649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5BF42D-9207-4A7D-A939-EBC93BE6318F}"/>
              </a:ext>
            </a:extLst>
          </p:cNvPr>
          <p:cNvSpPr txBox="1"/>
          <p:nvPr/>
        </p:nvSpPr>
        <p:spPr>
          <a:xfrm>
            <a:off x="3186515" y="1675007"/>
            <a:ext cx="101502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8DAC6-F842-4665-A838-399F69030D97}"/>
              </a:ext>
            </a:extLst>
          </p:cNvPr>
          <p:cNvSpPr txBox="1"/>
          <p:nvPr/>
        </p:nvSpPr>
        <p:spPr>
          <a:xfrm>
            <a:off x="2187355" y="1953048"/>
            <a:ext cx="18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DA-level data</a:t>
            </a:r>
            <a:endParaRPr lang="en-CA" sz="2400" b="1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0C92DE8-77AD-41C6-8BE2-71BC5721CED3}"/>
              </a:ext>
            </a:extLst>
          </p:cNvPr>
          <p:cNvSpPr/>
          <p:nvPr/>
        </p:nvSpPr>
        <p:spPr>
          <a:xfrm>
            <a:off x="346713" y="1703100"/>
            <a:ext cx="1454768" cy="14175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Census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445020-4F12-40B3-A2E9-5BE153BF39F9}"/>
              </a:ext>
            </a:extLst>
          </p:cNvPr>
          <p:cNvSpPr txBox="1"/>
          <p:nvPr/>
        </p:nvSpPr>
        <p:spPr>
          <a:xfrm>
            <a:off x="3968827" y="5873056"/>
            <a:ext cx="229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Parcel-level data</a:t>
            </a:r>
            <a:endParaRPr lang="en-CA" sz="2400" b="1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63BAD4-5D1A-42D1-9075-EC74699FBE82}"/>
              </a:ext>
            </a:extLst>
          </p:cNvPr>
          <p:cNvCxnSpPr>
            <a:cxnSpLocks/>
          </p:cNvCxnSpPr>
          <p:nvPr/>
        </p:nvCxnSpPr>
        <p:spPr>
          <a:xfrm flipH="1">
            <a:off x="1801481" y="2204037"/>
            <a:ext cx="45233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08D64-0BE5-43B5-AD94-250686AFDE0D}"/>
              </a:ext>
            </a:extLst>
          </p:cNvPr>
          <p:cNvSpPr txBox="1"/>
          <p:nvPr/>
        </p:nvSpPr>
        <p:spPr>
          <a:xfrm>
            <a:off x="1895351" y="1675007"/>
            <a:ext cx="10550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1B78F9-4E0F-474C-B41A-0F87D5421C56}"/>
              </a:ext>
            </a:extLst>
          </p:cNvPr>
          <p:cNvCxnSpPr>
            <a:cxnSpLocks/>
          </p:cNvCxnSpPr>
          <p:nvPr/>
        </p:nvCxnSpPr>
        <p:spPr>
          <a:xfrm flipH="1">
            <a:off x="3990185" y="3224210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E99F9F-77BF-44D7-AC17-DBE08500AF38}"/>
              </a:ext>
            </a:extLst>
          </p:cNvPr>
          <p:cNvSpPr txBox="1"/>
          <p:nvPr/>
        </p:nvSpPr>
        <p:spPr>
          <a:xfrm>
            <a:off x="2104809" y="3030657"/>
            <a:ext cx="198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TAZ-level data</a:t>
            </a:r>
            <a:endParaRPr lang="en-CA" sz="2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1049E3-D3CC-41D4-B2C0-A03E06B7C50A}"/>
              </a:ext>
            </a:extLst>
          </p:cNvPr>
          <p:cNvSpPr txBox="1"/>
          <p:nvPr/>
        </p:nvSpPr>
        <p:spPr>
          <a:xfrm>
            <a:off x="3184753" y="2708454"/>
            <a:ext cx="9993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F59E25-C8CF-44AC-A5C9-273550449044}"/>
              </a:ext>
            </a:extLst>
          </p:cNvPr>
          <p:cNvSpPr txBox="1"/>
          <p:nvPr/>
        </p:nvSpPr>
        <p:spPr>
          <a:xfrm>
            <a:off x="6457047" y="1229352"/>
            <a:ext cx="30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postal-code-level data</a:t>
            </a:r>
            <a:endParaRPr lang="en-CA" sz="2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26FC18-5BEE-48DF-A603-C4ABC109356B}"/>
              </a:ext>
            </a:extLst>
          </p:cNvPr>
          <p:cNvSpPr txBox="1"/>
          <p:nvPr/>
        </p:nvSpPr>
        <p:spPr>
          <a:xfrm>
            <a:off x="7118873" y="905549"/>
            <a:ext cx="11044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pca_id</a:t>
            </a:r>
            <a:endParaRPr lang="en-CA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B30D05-F57B-4409-A107-D326BCD363FD}"/>
              </a:ext>
            </a:extLst>
          </p:cNvPr>
          <p:cNvSpPr txBox="1"/>
          <p:nvPr/>
        </p:nvSpPr>
        <p:spPr>
          <a:xfrm>
            <a:off x="6469860" y="2872020"/>
            <a:ext cx="198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FSA-level data</a:t>
            </a:r>
            <a:endParaRPr lang="en-CA" sz="2400" b="1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8920155-C79E-4677-ADC4-CA098B731CE2}"/>
              </a:ext>
            </a:extLst>
          </p:cNvPr>
          <p:cNvCxnSpPr>
            <a:cxnSpLocks/>
          </p:cNvCxnSpPr>
          <p:nvPr/>
        </p:nvCxnSpPr>
        <p:spPr>
          <a:xfrm flipH="1">
            <a:off x="5882791" y="3132726"/>
            <a:ext cx="5870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130049-3548-408B-93BA-5D6D1EF49600}"/>
              </a:ext>
            </a:extLst>
          </p:cNvPr>
          <p:cNvSpPr txBox="1"/>
          <p:nvPr/>
        </p:nvSpPr>
        <p:spPr>
          <a:xfrm>
            <a:off x="7109662" y="2550325"/>
            <a:ext cx="7539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fsa</a:t>
            </a:r>
            <a:endParaRPr lang="en-CA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6F7CAC4-CA8D-42A4-983D-DA6F8162A7F5}"/>
              </a:ext>
            </a:extLst>
          </p:cNvPr>
          <p:cNvCxnSpPr>
            <a:cxnSpLocks/>
          </p:cNvCxnSpPr>
          <p:nvPr/>
        </p:nvCxnSpPr>
        <p:spPr>
          <a:xfrm flipH="1" flipV="1">
            <a:off x="9478141" y="1476604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409693F-7795-4393-ACFF-774DEDDCC1AB}"/>
              </a:ext>
            </a:extLst>
          </p:cNvPr>
          <p:cNvCxnSpPr>
            <a:cxnSpLocks/>
          </p:cNvCxnSpPr>
          <p:nvPr/>
        </p:nvCxnSpPr>
        <p:spPr>
          <a:xfrm flipH="1" flipV="1">
            <a:off x="8441641" y="3121030"/>
            <a:ext cx="1419757" cy="609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95B2DF2-5FC2-48E9-8252-6EA6B3BCF8A3}"/>
              </a:ext>
            </a:extLst>
          </p:cNvPr>
          <p:cNvSpPr txBox="1"/>
          <p:nvPr/>
        </p:nvSpPr>
        <p:spPr>
          <a:xfrm>
            <a:off x="2266870" y="5025936"/>
            <a:ext cx="251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time-indexed data</a:t>
            </a:r>
            <a:endParaRPr lang="en-CA" sz="24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46EA63-BFD5-4F44-9617-12AA5366D1A4}"/>
              </a:ext>
            </a:extLst>
          </p:cNvPr>
          <p:cNvSpPr txBox="1"/>
          <p:nvPr/>
        </p:nvSpPr>
        <p:spPr>
          <a:xfrm>
            <a:off x="3329581" y="3797760"/>
            <a:ext cx="89357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year</a:t>
            </a:r>
            <a:endParaRPr lang="en-CA" dirty="0"/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9F1E4FD9-C41C-4CC8-8C99-CF38B556068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18578" y="4030183"/>
            <a:ext cx="716909" cy="1300980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3C230E8C-8A26-4416-8C11-4633D4DAC0BC}"/>
              </a:ext>
            </a:extLst>
          </p:cNvPr>
          <p:cNvSpPr txBox="1"/>
          <p:nvPr/>
        </p:nvSpPr>
        <p:spPr>
          <a:xfrm>
            <a:off x="2510617" y="270845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1D0C5B-58F0-4DC1-B7C3-1ED122BBCE4C}"/>
              </a:ext>
            </a:extLst>
          </p:cNvPr>
          <p:cNvSpPr txBox="1"/>
          <p:nvPr/>
        </p:nvSpPr>
        <p:spPr>
          <a:xfrm>
            <a:off x="3491981" y="131815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D7A035-E759-48DC-91EA-9435944F30D5}"/>
              </a:ext>
            </a:extLst>
          </p:cNvPr>
          <p:cNvSpPr txBox="1"/>
          <p:nvPr/>
        </p:nvSpPr>
        <p:spPr>
          <a:xfrm>
            <a:off x="1892340" y="1318159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78212EA-76A8-48BB-B28E-E59753E63A41}"/>
              </a:ext>
            </a:extLst>
          </p:cNvPr>
          <p:cNvSpPr txBox="1"/>
          <p:nvPr/>
        </p:nvSpPr>
        <p:spPr>
          <a:xfrm>
            <a:off x="2005216" y="3500480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1CA893-C2FB-4779-9971-756E6D6404BF}"/>
              </a:ext>
            </a:extLst>
          </p:cNvPr>
          <p:cNvSpPr txBox="1"/>
          <p:nvPr/>
        </p:nvSpPr>
        <p:spPr>
          <a:xfrm>
            <a:off x="2008435" y="3863018"/>
            <a:ext cx="10550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66953F-65A4-4F74-A8DD-6CA9A7B698E5}"/>
              </a:ext>
            </a:extLst>
          </p:cNvPr>
          <p:cNvSpPr txBox="1"/>
          <p:nvPr/>
        </p:nvSpPr>
        <p:spPr>
          <a:xfrm>
            <a:off x="3510592" y="4174983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E2DF2AA-2D17-4AC4-830A-6641619219EE}"/>
              </a:ext>
            </a:extLst>
          </p:cNvPr>
          <p:cNvSpPr txBox="1"/>
          <p:nvPr/>
        </p:nvSpPr>
        <p:spPr>
          <a:xfrm>
            <a:off x="6424921" y="90554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AEFCB6E-6EAB-4229-88F6-131C7A2969B9}"/>
              </a:ext>
            </a:extLst>
          </p:cNvPr>
          <p:cNvSpPr txBox="1"/>
          <p:nvPr/>
        </p:nvSpPr>
        <p:spPr>
          <a:xfrm>
            <a:off x="6416620" y="2550325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BD31F7E-60C1-4F90-8491-DEBDBF93E059}"/>
              </a:ext>
            </a:extLst>
          </p:cNvPr>
          <p:cNvSpPr txBox="1"/>
          <p:nvPr/>
        </p:nvSpPr>
        <p:spPr>
          <a:xfrm>
            <a:off x="4312883" y="1153726"/>
            <a:ext cx="18726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transaction_id</a:t>
            </a:r>
            <a:endParaRPr lang="en-CA" dirty="0"/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69801B0F-0321-4C46-B8D4-0CDD02756403}"/>
              </a:ext>
            </a:extLst>
          </p:cNvPr>
          <p:cNvCxnSpPr>
            <a:cxnSpLocks/>
            <a:stCxn id="197" idx="3"/>
            <a:endCxn id="91" idx="2"/>
          </p:cNvCxnSpPr>
          <p:nvPr/>
        </p:nvCxnSpPr>
        <p:spPr>
          <a:xfrm rot="5400000" flipH="1" flipV="1">
            <a:off x="1781203" y="4822013"/>
            <a:ext cx="1079173" cy="2410350"/>
          </a:xfrm>
          <a:prstGeom prst="bentConnector3">
            <a:avLst>
              <a:gd name="adj1" fmla="val -21183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Cylinder 196">
            <a:extLst>
              <a:ext uri="{FF2B5EF4-FFF2-40B4-BE49-F238E27FC236}">
                <a16:creationId xmlns:a16="http://schemas.microsoft.com/office/drawing/2014/main" id="{4079BA01-51A7-4DDE-93CC-AB7D9E9BC6C3}"/>
              </a:ext>
            </a:extLst>
          </p:cNvPr>
          <p:cNvSpPr/>
          <p:nvPr/>
        </p:nvSpPr>
        <p:spPr>
          <a:xfrm>
            <a:off x="645596" y="5717230"/>
            <a:ext cx="940038" cy="849544"/>
          </a:xfrm>
          <a:prstGeom prst="can">
            <a:avLst/>
          </a:prstGeom>
          <a:solidFill>
            <a:srgbClr val="9EF8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Fuel prices</a:t>
            </a:r>
          </a:p>
        </p:txBody>
      </p: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7AAF710A-470B-46E0-9176-1EFAA3AB2107}"/>
              </a:ext>
            </a:extLst>
          </p:cNvPr>
          <p:cNvCxnSpPr>
            <a:cxnSpLocks/>
            <a:stCxn id="44" idx="2"/>
            <a:endCxn id="9" idx="1"/>
          </p:cNvCxnSpPr>
          <p:nvPr/>
        </p:nvCxnSpPr>
        <p:spPr>
          <a:xfrm rot="5400000" flipH="1" flipV="1">
            <a:off x="5433685" y="4105527"/>
            <a:ext cx="1912343" cy="2546046"/>
          </a:xfrm>
          <a:prstGeom prst="bentConnector5">
            <a:avLst>
              <a:gd name="adj1" fmla="val -11954"/>
              <a:gd name="adj2" fmla="val 61876"/>
              <a:gd name="adj3" fmla="val 111954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ylinder 235">
            <a:extLst>
              <a:ext uri="{FF2B5EF4-FFF2-40B4-BE49-F238E27FC236}">
                <a16:creationId xmlns:a16="http://schemas.microsoft.com/office/drawing/2014/main" id="{D8010D55-A33E-40FB-BEE8-9D5006E0035A}"/>
              </a:ext>
            </a:extLst>
          </p:cNvPr>
          <p:cNvSpPr/>
          <p:nvPr/>
        </p:nvSpPr>
        <p:spPr>
          <a:xfrm>
            <a:off x="362921" y="3721468"/>
            <a:ext cx="1300981" cy="97376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E3E799E2-B969-4EAC-A229-EDA6D8C945CE}"/>
              </a:ext>
            </a:extLst>
          </p:cNvPr>
          <p:cNvCxnSpPr>
            <a:cxnSpLocks/>
            <a:stCxn id="236" idx="3"/>
            <a:endCxn id="72" idx="1"/>
          </p:cNvCxnSpPr>
          <p:nvPr/>
        </p:nvCxnSpPr>
        <p:spPr>
          <a:xfrm rot="5400000" flipH="1" flipV="1">
            <a:off x="842239" y="3432662"/>
            <a:ext cx="1433741" cy="1091397"/>
          </a:xfrm>
          <a:prstGeom prst="bentConnector4">
            <a:avLst>
              <a:gd name="adj1" fmla="val -15944"/>
              <a:gd name="adj2" fmla="val 79801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ylinder 63">
            <a:extLst>
              <a:ext uri="{FF2B5EF4-FFF2-40B4-BE49-F238E27FC236}">
                <a16:creationId xmlns:a16="http://schemas.microsoft.com/office/drawing/2014/main" id="{DE99BF34-EF5D-4612-A20F-1931AA3785CB}"/>
              </a:ext>
            </a:extLst>
          </p:cNvPr>
          <p:cNvSpPr/>
          <p:nvPr/>
        </p:nvSpPr>
        <p:spPr>
          <a:xfrm>
            <a:off x="1665602" y="5717829"/>
            <a:ext cx="1068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Inflation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coefs.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E6E392-F601-4E34-949C-5291A06FA967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2196388" y="6567373"/>
            <a:ext cx="3233" cy="20439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19EF442-5797-421F-8E35-BC339BA30554}"/>
              </a:ext>
            </a:extLst>
          </p:cNvPr>
          <p:cNvSpPr txBox="1"/>
          <p:nvPr/>
        </p:nvSpPr>
        <p:spPr>
          <a:xfrm>
            <a:off x="1373266" y="6919851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2462BF-E606-4EED-8CB9-FA205E3E6912}"/>
              </a:ext>
            </a:extLst>
          </p:cNvPr>
          <p:cNvSpPr txBox="1"/>
          <p:nvPr/>
        </p:nvSpPr>
        <p:spPr>
          <a:xfrm>
            <a:off x="1892340" y="6920450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 </a:t>
            </a:r>
            <a:r>
              <a:rPr lang="en-US" dirty="0"/>
              <a:t>year</a:t>
            </a:r>
            <a:endParaRPr lang="en-CA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A1F07-C130-49C3-8722-D5EDBE8D6493}"/>
              </a:ext>
            </a:extLst>
          </p:cNvPr>
          <p:cNvSpPr txBox="1"/>
          <p:nvPr/>
        </p:nvSpPr>
        <p:spPr>
          <a:xfrm>
            <a:off x="6434399" y="2115438"/>
            <a:ext cx="31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municipality-level data</a:t>
            </a:r>
            <a:endParaRPr lang="en-CA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CCE005-0D35-4884-92BA-F7E6894046BF}"/>
              </a:ext>
            </a:extLst>
          </p:cNvPr>
          <p:cNvSpPr txBox="1"/>
          <p:nvPr/>
        </p:nvSpPr>
        <p:spPr>
          <a:xfrm>
            <a:off x="7136332" y="1782979"/>
            <a:ext cx="10919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csduid</a:t>
            </a:r>
            <a:endParaRPr lang="en-CA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51F3E-F022-4843-B6B8-A3410AA457EE}"/>
              </a:ext>
            </a:extLst>
          </p:cNvPr>
          <p:cNvCxnSpPr>
            <a:cxnSpLocks/>
          </p:cNvCxnSpPr>
          <p:nvPr/>
        </p:nvCxnSpPr>
        <p:spPr>
          <a:xfrm flipH="1">
            <a:off x="5836707" y="2376144"/>
            <a:ext cx="59769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EF571C6-4140-413B-BC4F-C9E3F843EF7C}"/>
              </a:ext>
            </a:extLst>
          </p:cNvPr>
          <p:cNvCxnSpPr>
            <a:cxnSpLocks/>
          </p:cNvCxnSpPr>
          <p:nvPr/>
        </p:nvCxnSpPr>
        <p:spPr>
          <a:xfrm flipH="1" flipV="1">
            <a:off x="9455493" y="2362690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6D6BAB1-264F-4A59-97EF-5613E3EDBD3E}"/>
              </a:ext>
            </a:extLst>
          </p:cNvPr>
          <p:cNvCxnSpPr>
            <a:cxnSpLocks/>
          </p:cNvCxnSpPr>
          <p:nvPr/>
        </p:nvCxnSpPr>
        <p:spPr>
          <a:xfrm flipV="1">
            <a:off x="5836707" y="1522351"/>
            <a:ext cx="643776" cy="531606"/>
          </a:xfrm>
          <a:prstGeom prst="bentConnector3">
            <a:avLst>
              <a:gd name="adj1" fmla="val 8403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61C3A57-FE73-49FB-A540-50FCB25C22BA}"/>
              </a:ext>
            </a:extLst>
          </p:cNvPr>
          <p:cNvSpPr txBox="1"/>
          <p:nvPr/>
        </p:nvSpPr>
        <p:spPr>
          <a:xfrm>
            <a:off x="7490901" y="5704672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65E138-5AF1-437E-9811-42B94446B7BC}"/>
              </a:ext>
            </a:extLst>
          </p:cNvPr>
          <p:cNvSpPr txBox="1"/>
          <p:nvPr/>
        </p:nvSpPr>
        <p:spPr>
          <a:xfrm>
            <a:off x="6437263" y="178250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891D1D4-EA28-47CC-A50B-8F3101AA761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5265870" y="4422378"/>
            <a:ext cx="3877106" cy="2144397"/>
          </a:xfrm>
          <a:prstGeom prst="bentConnector4">
            <a:avLst>
              <a:gd name="adj1" fmla="val 36718"/>
              <a:gd name="adj2" fmla="val 11066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ylinder 98">
            <a:extLst>
              <a:ext uri="{FF2B5EF4-FFF2-40B4-BE49-F238E27FC236}">
                <a16:creationId xmlns:a16="http://schemas.microsoft.com/office/drawing/2014/main" id="{DD826837-D3D0-4E34-B312-5177DF8FCB16}"/>
              </a:ext>
            </a:extLst>
          </p:cNvPr>
          <p:cNvSpPr/>
          <p:nvPr/>
        </p:nvSpPr>
        <p:spPr>
          <a:xfrm>
            <a:off x="8499019" y="4422378"/>
            <a:ext cx="1287914" cy="89003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Geog.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FE4E958-B963-46A5-87E2-1DE3FF655FB9}"/>
              </a:ext>
            </a:extLst>
          </p:cNvPr>
          <p:cNvCxnSpPr>
            <a:cxnSpLocks/>
            <a:stCxn id="9" idx="4"/>
            <a:endCxn id="10" idx="1"/>
          </p:cNvCxnSpPr>
          <p:nvPr/>
        </p:nvCxnSpPr>
        <p:spPr>
          <a:xfrm>
            <a:off x="8306837" y="4867398"/>
            <a:ext cx="97962" cy="1765224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888F19D1-A4E8-446B-A2E5-FADE4BCB5EA6}"/>
              </a:ext>
            </a:extLst>
          </p:cNvPr>
          <p:cNvCxnSpPr>
            <a:cxnSpLocks/>
            <a:stCxn id="99" idx="2"/>
            <a:endCxn id="10" idx="1"/>
          </p:cNvCxnSpPr>
          <p:nvPr/>
        </p:nvCxnSpPr>
        <p:spPr>
          <a:xfrm rot="10800000" flipV="1">
            <a:off x="8404799" y="4867398"/>
            <a:ext cx="94220" cy="1765224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2.1. Data sources used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717093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</a:t>
            </a:r>
          </a:p>
        </p:txBody>
      </p:sp>
    </p:spTree>
    <p:extLst>
      <p:ext uri="{BB962C8B-B14F-4D97-AF65-F5344CB8AC3E}">
        <p14:creationId xmlns:p14="http://schemas.microsoft.com/office/powerpoint/2010/main" val="37789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2.2. Spatial units used by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550546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</a:t>
            </a:r>
            <a:r>
              <a:rPr lang="en-US" sz="2800" dirty="0">
                <a:solidFill>
                  <a:srgbClr val="FF0066"/>
                </a:solidFill>
              </a:rPr>
              <a:t>point (parcel centroid)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DA polygon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</a:t>
            </a:r>
            <a:r>
              <a:rPr lang="en-US" sz="2800" dirty="0">
                <a:solidFill>
                  <a:srgbClr val="009900"/>
                </a:solidFill>
              </a:rPr>
              <a:t>TAZ polygon (2001 zone system)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              </a:t>
            </a:r>
            <a:r>
              <a:rPr lang="en-US" sz="2800" dirty="0">
                <a:solidFill>
                  <a:srgbClr val="336699"/>
                </a:solidFill>
              </a:rPr>
              <a:t>parcel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</a:t>
            </a:r>
            <a:r>
              <a:rPr lang="en-US" sz="1600" dirty="0"/>
              <a:t> </a:t>
            </a:r>
            <a:r>
              <a:rPr lang="en-US" sz="2800" dirty="0">
                <a:solidFill>
                  <a:srgbClr val="7030A0"/>
                </a:solidFill>
              </a:rPr>
              <a:t>parcel</a:t>
            </a:r>
          </a:p>
        </p:txBody>
      </p:sp>
    </p:spTree>
    <p:extLst>
      <p:ext uri="{BB962C8B-B14F-4D97-AF65-F5344CB8AC3E}">
        <p14:creationId xmlns:p14="http://schemas.microsoft.com/office/powerpoint/2010/main" val="64638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2.3. Matching spatial units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932413" y="1551036"/>
            <a:ext cx="82157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Spatially joining polygon-based data is challenging</a:t>
            </a:r>
          </a:p>
          <a:p>
            <a:r>
              <a:rPr lang="en-US" sz="2000" dirty="0"/>
              <a:t>Combining sources needs spatial joins to connect primary keys or area weighted spatial interpolation of data to a common unit of analysis</a:t>
            </a:r>
          </a:p>
          <a:p>
            <a:endParaRPr lang="en-US" sz="105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Boundaries may change over time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/>
              <a:t>Proposed solution: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Relate all polygon-based data to time-indexed points</a:t>
            </a:r>
          </a:p>
          <a:p>
            <a:r>
              <a:rPr lang="en-US" sz="2000" dirty="0"/>
              <a:t>Polygon-based Census and TTS data can be joined to Teranet points with respect to temporal relationships (discussed next)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92141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timestamp (date)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  once in 5 years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                                 </a:t>
            </a:r>
            <a:r>
              <a:rPr lang="en-US" sz="2800" dirty="0">
                <a:solidFill>
                  <a:srgbClr val="009900"/>
                </a:solidFill>
              </a:rPr>
              <a:t>once in 5 years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71580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9019264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     (...)1985-2017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...2001, 2006, 2011, 2016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</a:t>
            </a:r>
            <a:r>
              <a:rPr lang="en-US" sz="2800" dirty="0">
                <a:solidFill>
                  <a:srgbClr val="009900"/>
                </a:solidFill>
              </a:rPr>
              <a:t>1986, ... , 2001, 2006, 2011, 2016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99317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12257"/>
              </p:ext>
            </p:extLst>
          </p:nvPr>
        </p:nvGraphicFramePr>
        <p:xfrm>
          <a:off x="881707" y="1920807"/>
          <a:ext cx="8317209" cy="4270510"/>
        </p:xfrm>
        <a:graphic>
          <a:graphicData uri="http://schemas.openxmlformats.org/drawingml/2006/table">
            <a:tbl>
              <a:tblPr/>
              <a:tblGrid>
                <a:gridCol w="2657983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38543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398163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Census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postal codes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EPOI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EMME network calculations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Teranet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 of Geography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price in Toronto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9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2087932"/>
            <a:ext cx="8215797" cy="556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Discrete vs “continuous” measurements</a:t>
            </a:r>
          </a:p>
          <a:p>
            <a:r>
              <a:rPr lang="en-US" sz="2000" dirty="0"/>
              <a:t>Census and TTS variables are sampled once every 5 years, while Teranet data is recorded daily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Urban form is continuously evolving</a:t>
            </a:r>
          </a:p>
          <a:p>
            <a:r>
              <a:rPr lang="en-US" dirty="0"/>
              <a:t>Land use information can become inaccurate with time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Aggregation or interpolation required</a:t>
            </a:r>
          </a:p>
          <a:p>
            <a:r>
              <a:rPr lang="en-US" sz="2000" dirty="0"/>
              <a:t>Aggregation or interpolation is required to match the different data sources used for longitudinal studies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607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7279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1456672"/>
            <a:ext cx="8215797" cy="608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Proposed solution (options):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Direct match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Use only subsets of Teranet records for appropriate Census/TTS 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precision of measurement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limited use of Teranet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Interpolate discrete measurements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Census / TTS variables can be turned into continuous via interpolation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Benefits: closest match by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Disadvantages: more assumptions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Assign Census/TTS temporal spans to Teranet records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Each Census / TTS survey can be assigned a temporal span of 5 years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avoid interpolation – less assumptions and preprocessing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step-change in Census/TTS variables, varying accuracy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086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487"/>
              </p:ext>
            </p:extLst>
          </p:nvPr>
        </p:nvGraphicFramePr>
        <p:xfrm>
          <a:off x="811016" y="1920807"/>
          <a:ext cx="8458591" cy="4125650"/>
        </p:xfrm>
        <a:graphic>
          <a:graphicData uri="http://schemas.openxmlformats.org/drawingml/2006/table">
            <a:tbl>
              <a:tblPr/>
              <a:tblGrid>
                <a:gridCol w="2703167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44298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404932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7385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Census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TTS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postal codes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EPOI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4092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EMME network calculations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Teranet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377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Dept of Geography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Fuel price in Toronto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EC7BA-6E50-489A-968A-32DA7C476F50}"/>
              </a:ext>
            </a:extLst>
          </p:cNvPr>
          <p:cNvSpPr txBox="1"/>
          <p:nvPr/>
        </p:nvSpPr>
        <p:spPr>
          <a:xfrm>
            <a:off x="1819589" y="6213929"/>
            <a:ext cx="6579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Census / TTS year gets assigned a 5-year span </a:t>
            </a:r>
          </a:p>
          <a:p>
            <a:pPr algn="ctr"/>
            <a:r>
              <a:rPr lang="en-US" sz="2400" dirty="0"/>
              <a:t>to match to Teranet records.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8736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77001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Data preparation: all data sources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417815" y="1264497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415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ylinder 50">
            <a:extLst>
              <a:ext uri="{FF2B5EF4-FFF2-40B4-BE49-F238E27FC236}">
                <a16:creationId xmlns:a16="http://schemas.microsoft.com/office/drawing/2014/main" id="{8ED402F7-941D-4327-8A8C-E6BCDA363926}"/>
              </a:ext>
            </a:extLst>
          </p:cNvPr>
          <p:cNvSpPr/>
          <p:nvPr/>
        </p:nvSpPr>
        <p:spPr>
          <a:xfrm>
            <a:off x="2901996" y="2798874"/>
            <a:ext cx="905862" cy="168884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consist-</a:t>
            </a:r>
            <a:r>
              <a:rPr lang="en-US" dirty="0" err="1">
                <a:solidFill>
                  <a:schemeClr val="bg1"/>
                </a:solidFill>
              </a:rPr>
              <a:t>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515145" y="3096755"/>
            <a:ext cx="919542" cy="11009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1717329" y="2798874"/>
            <a:ext cx="905862" cy="1688841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4043754" y="2798874"/>
            <a:ext cx="1484562" cy="168884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new attributes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804427" y="30279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2024557" y="2727423"/>
            <a:ext cx="3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217863" y="3133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4630478" y="27784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3209648" y="27368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3.2. Teranet data preparation</a:t>
            </a:r>
            <a:endParaRPr lang="en-CA" b="1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2970D4D2-6067-4EE3-A1AE-A1E40D80D95E}"/>
              </a:ext>
            </a:extLst>
          </p:cNvPr>
          <p:cNvSpPr/>
          <p:nvPr/>
        </p:nvSpPr>
        <p:spPr>
          <a:xfrm>
            <a:off x="5812492" y="2214692"/>
            <a:ext cx="1484562" cy="2893791"/>
          </a:xfrm>
          <a:prstGeom prst="can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Encode target classes,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join with Census / TTS variables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A115A-FF5F-4705-9EB8-1E257CBB86C3}"/>
              </a:ext>
            </a:extLst>
          </p:cNvPr>
          <p:cNvSpPr txBox="1"/>
          <p:nvPr/>
        </p:nvSpPr>
        <p:spPr>
          <a:xfrm>
            <a:off x="6375076" y="22133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6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19101403-9450-49FB-8345-E2D98A5E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16" y="339730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FD632-B8CD-42FA-93A7-1D1D076DF541}"/>
              </a:ext>
            </a:extLst>
          </p:cNvPr>
          <p:cNvSpPr txBox="1"/>
          <p:nvPr/>
        </p:nvSpPr>
        <p:spPr>
          <a:xfrm>
            <a:off x="7636166" y="2345244"/>
            <a:ext cx="2162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Classification </a:t>
            </a:r>
          </a:p>
          <a:p>
            <a:pPr algn="ctr"/>
            <a:r>
              <a:rPr lang="en-US" sz="2800" dirty="0"/>
              <a:t>algorithm</a:t>
            </a:r>
            <a:endParaRPr lang="en-CA" sz="28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DB880F9-7CEE-43DE-8AF4-9450FC35B5A7}"/>
              </a:ext>
            </a:extLst>
          </p:cNvPr>
          <p:cNvSpPr/>
          <p:nvPr/>
        </p:nvSpPr>
        <p:spPr>
          <a:xfrm>
            <a:off x="792891" y="1523832"/>
            <a:ext cx="7817288" cy="69086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A360378-AEDA-43E2-9812-62518231F86B}"/>
              </a:ext>
            </a:extLst>
          </p:cNvPr>
          <p:cNvCxnSpPr/>
          <p:nvPr/>
        </p:nvCxnSpPr>
        <p:spPr>
          <a:xfrm rot="5400000">
            <a:off x="7257821" y="3821377"/>
            <a:ext cx="756750" cy="2162845"/>
          </a:xfrm>
          <a:prstGeom prst="bentConnector3">
            <a:avLst>
              <a:gd name="adj1" fmla="val 169007"/>
            </a:avLst>
          </a:prstGeom>
          <a:ln w="76200">
            <a:solidFill>
              <a:srgbClr val="FF4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AA231BF-5DBA-4363-8BEF-6864BED2873B}"/>
              </a:ext>
            </a:extLst>
          </p:cNvPr>
          <p:cNvSpPr txBox="1"/>
          <p:nvPr/>
        </p:nvSpPr>
        <p:spPr>
          <a:xfrm>
            <a:off x="6777061" y="5843714"/>
            <a:ext cx="1657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Predicted </a:t>
            </a:r>
          </a:p>
          <a:p>
            <a:pPr algn="ctr"/>
            <a:r>
              <a:rPr lang="en-US" sz="2800" dirty="0"/>
              <a:t>land use</a:t>
            </a:r>
            <a:endParaRPr lang="en-CA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F4A586-D90F-47FB-918A-CAFE5939346E}"/>
              </a:ext>
            </a:extLst>
          </p:cNvPr>
          <p:cNvSpPr txBox="1"/>
          <p:nvPr/>
        </p:nvSpPr>
        <p:spPr>
          <a:xfrm>
            <a:off x="400076" y="4591068"/>
            <a:ext cx="2492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Raw Teranet data:</a:t>
            </a:r>
          </a:p>
          <a:p>
            <a:endParaRPr lang="en-US" sz="2400" dirty="0"/>
          </a:p>
          <a:p>
            <a:r>
              <a:rPr lang="en-US" sz="2400" dirty="0"/>
              <a:t>9,039,241 rows </a:t>
            </a:r>
          </a:p>
          <a:p>
            <a:r>
              <a:rPr lang="en-US" sz="2400" dirty="0"/>
              <a:t>15 columns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5C8796-7C3E-4BEA-8124-38533496DDBE}"/>
              </a:ext>
            </a:extLst>
          </p:cNvPr>
          <p:cNvSpPr txBox="1"/>
          <p:nvPr/>
        </p:nvSpPr>
        <p:spPr>
          <a:xfrm>
            <a:off x="2785506" y="5066347"/>
            <a:ext cx="32277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Augmented and filtered</a:t>
            </a:r>
          </a:p>
          <a:p>
            <a:pPr algn="r"/>
            <a:r>
              <a:rPr lang="en-US" sz="2400" b="1" dirty="0"/>
              <a:t>Teranet data: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dirty="0"/>
              <a:t>5,188,513 rows </a:t>
            </a:r>
          </a:p>
          <a:p>
            <a:pPr algn="r"/>
            <a:r>
              <a:rPr lang="en-US" sz="2400" dirty="0"/>
              <a:t>79 columns </a:t>
            </a:r>
          </a:p>
        </p:txBody>
      </p:sp>
    </p:spTree>
    <p:extLst>
      <p:ext uri="{BB962C8B-B14F-4D97-AF65-F5344CB8AC3E}">
        <p14:creationId xmlns:p14="http://schemas.microsoft.com/office/powerpoint/2010/main" val="84996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57374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877160" y="6603802"/>
            <a:ext cx="8781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Bottom outliers: records with price &lt; 10’000 CAD removed.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E1044-9592-4E2E-821E-B8E68ACB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8" y="1128335"/>
            <a:ext cx="9179684" cy="274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1C173-6E58-4A29-B733-EEA54F99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" y="3886258"/>
            <a:ext cx="9318229" cy="26956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B30D9F-EAB2-472D-8963-B866F3D1FE00}"/>
              </a:ext>
            </a:extLst>
          </p:cNvPr>
          <p:cNvCxnSpPr>
            <a:cxnSpLocks/>
          </p:cNvCxnSpPr>
          <p:nvPr/>
        </p:nvCxnSpPr>
        <p:spPr>
          <a:xfrm>
            <a:off x="2197916" y="1560352"/>
            <a:ext cx="0" cy="221948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AA7301-2B0C-43E3-A15B-5EE98FB577E9}"/>
              </a:ext>
            </a:extLst>
          </p:cNvPr>
          <p:cNvCxnSpPr>
            <a:cxnSpLocks/>
          </p:cNvCxnSpPr>
          <p:nvPr/>
        </p:nvCxnSpPr>
        <p:spPr>
          <a:xfrm flipH="1">
            <a:off x="4068661" y="4360075"/>
            <a:ext cx="127365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8B6B5-1A7F-4A16-B85E-8AC6BB6F0A44}"/>
              </a:ext>
            </a:extLst>
          </p:cNvPr>
          <p:cNvCxnSpPr>
            <a:cxnSpLocks/>
          </p:cNvCxnSpPr>
          <p:nvPr/>
        </p:nvCxnSpPr>
        <p:spPr>
          <a:xfrm flipH="1">
            <a:off x="3356923" y="7109442"/>
            <a:ext cx="615619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6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81323-8CEC-4C96-830E-3368F0A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59" y="1569839"/>
            <a:ext cx="8029303" cy="516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3FF1C-96DA-41FC-B8C1-07520DC2FFCB}"/>
              </a:ext>
            </a:extLst>
          </p:cNvPr>
          <p:cNvSpPr txBox="1"/>
          <p:nvPr/>
        </p:nvSpPr>
        <p:spPr>
          <a:xfrm>
            <a:off x="5736504" y="856785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`outlier_xy_2`: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3035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22802-BCA6-4735-B11E-C19D7D10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37" y="1526803"/>
            <a:ext cx="7996738" cy="520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464C1-A8C9-4079-88AD-6E3B7A60C4FA}"/>
              </a:ext>
            </a:extLst>
          </p:cNvPr>
          <p:cNvSpPr txBox="1"/>
          <p:nvPr/>
        </p:nvSpPr>
        <p:spPr>
          <a:xfrm>
            <a:off x="5736504" y="856785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`outlier_xy_10`: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1474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Land use classes</a:t>
            </a:r>
          </a:p>
        </p:txBody>
      </p:sp>
    </p:spTree>
    <p:extLst>
      <p:ext uri="{BB962C8B-B14F-4D97-AF65-F5344CB8AC3E}">
        <p14:creationId xmlns:p14="http://schemas.microsoft.com/office/powerpoint/2010/main" val="1525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uses classes (target variable)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872455" y="2087932"/>
            <a:ext cx="84035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top 10 land use categories (by frequency) from detailed land use are regrouped into 4 target classes:</a:t>
            </a:r>
          </a:p>
          <a:p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“detached”: </a:t>
            </a:r>
            <a:r>
              <a:rPr lang="en-US" sz="2400" dirty="0"/>
              <a:t>Single Detached House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“duplex_townhouse”: </a:t>
            </a:r>
            <a:r>
              <a:rPr lang="en-US" sz="2400" dirty="0"/>
              <a:t>Duplex/Semi-Detached or Townhouse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“condo”: </a:t>
            </a:r>
            <a:r>
              <a:rPr lang="en-US" sz="2400" dirty="0"/>
              <a:t>Apartments/Condos/Residence or Strata Townhouses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“other”: </a:t>
            </a:r>
            <a:r>
              <a:rPr lang="en-US" sz="2400" dirty="0"/>
              <a:t>mixed, commercial, industrial, and everything else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8528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68952" y="1698607"/>
            <a:ext cx="8342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Stepan Oskin, Master of Applied Science candidate at the</a:t>
            </a:r>
          </a:p>
          <a:p>
            <a:r>
              <a:rPr lang="en-US" sz="2400" dirty="0"/>
              <a:t>Department of Civil Engineering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Undergraduate degree in Mechanical Engineering </a:t>
            </a:r>
          </a:p>
          <a:p>
            <a:r>
              <a:rPr lang="en-US" sz="2400" dirty="0"/>
              <a:t>from St. Petersburg State Polytechnic University (Russia)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studies at UofT in the MEngCEM program,</a:t>
            </a:r>
          </a:p>
          <a:p>
            <a:r>
              <a:rPr lang="en-US" sz="2400" dirty="0"/>
              <a:t>focused on Energy, switched to MASc focused on Data Science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2 terms of MEngCEM, switched to MASc inspired by</a:t>
            </a:r>
          </a:p>
          <a:p>
            <a:r>
              <a:rPr lang="en-US" sz="2400" dirty="0"/>
              <a:t>complexity studies (CEM1004)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thesis under the supervision of Eric Miller,</a:t>
            </a:r>
          </a:p>
          <a:p>
            <a:r>
              <a:rPr lang="en-US" sz="2400" dirty="0"/>
              <a:t>interested in the interaction of urban systems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5DCFF-AE86-4A08-91B9-28AB6BB25B14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55514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E28A1CD-138F-4025-958D-3DC19CA2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8" y="3900880"/>
            <a:ext cx="9009775" cy="3482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CD2300-94A8-4B83-A34F-30CFEC99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8" y="352341"/>
            <a:ext cx="9009776" cy="348281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FF00"/>
                </a:highlight>
              </a:rPr>
              <a:t>class 1</a:t>
            </a:r>
            <a:r>
              <a:rPr lang="en-US" sz="3600" b="1" dirty="0"/>
              <a:t>: detached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4150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6E2E54-9079-42EA-B340-08FA360B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5" y="3838549"/>
            <a:ext cx="8456093" cy="352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8F62A-1D66-4828-80AB-EA409E87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377505"/>
            <a:ext cx="8665828" cy="346104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728439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52A4E-F3A3-44F7-B095-0F82D45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63" y="3853759"/>
            <a:ext cx="8700616" cy="3575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7E6F3-B95B-4B35-8EF4-6C944C05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34" y="367604"/>
            <a:ext cx="8791672" cy="34861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39237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9DCC90-3198-44DA-8AEA-358CA6B0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0" y="3904475"/>
            <a:ext cx="8632264" cy="342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0AB12-3EC1-47B8-A1F7-7FFC00C6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9" y="352338"/>
            <a:ext cx="8565155" cy="3427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11682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BCF296-EEA6-4C4A-A46E-627867A9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0" y="3872474"/>
            <a:ext cx="8667066" cy="3557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E56661-E453-4A0D-B388-673F52B6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9" y="385893"/>
            <a:ext cx="8758117" cy="3486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33347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8AB296-615F-4F3B-ABE0-4D18C161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1" y="3876540"/>
            <a:ext cx="8321025" cy="3469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94844-79A8-43CD-AB4B-F34F06C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0" y="365759"/>
            <a:ext cx="8590140" cy="341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364051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E95E3C-0BB7-4DA0-A881-172E5882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3877059"/>
            <a:ext cx="8358700" cy="352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C70A-C1D8-4DEF-A7E1-3F8BED01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3" y="396244"/>
            <a:ext cx="8625836" cy="3435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591204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5: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45248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A18F2-FF15-4811-BB00-880D7A69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71" y="434127"/>
            <a:ext cx="4639734" cy="6902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4B834-BB65-4CBE-8C22-2F875B466B52}"/>
              </a:ext>
            </a:extLst>
          </p:cNvPr>
          <p:cNvSpPr txBox="1"/>
          <p:nvPr/>
        </p:nvSpPr>
        <p:spPr>
          <a:xfrm>
            <a:off x="740320" y="2025741"/>
            <a:ext cx="360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preparation</a:t>
            </a:r>
            <a:r>
              <a:rPr lang="en-CA" sz="2400" dirty="0"/>
              <a:t> step</a:t>
            </a:r>
          </a:p>
          <a:p>
            <a:r>
              <a:rPr lang="en-CA" sz="2400" dirty="0"/>
              <a:t>augmented Teranet dataset</a:t>
            </a:r>
          </a:p>
          <a:p>
            <a:r>
              <a:rPr lang="en-CA" sz="2400" b="1" dirty="0"/>
              <a:t>from 4 features to 64: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5.1. Augmented data</a:t>
            </a:r>
            <a:endParaRPr lang="en-CA" sz="36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ECDEF3-C7FB-4FBB-8A7F-C884F620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20" y="3444895"/>
            <a:ext cx="2246720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'lro_num’,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'pin', 'consideration_amt', 'registration_date',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'POSTAL_CODE', 'PROVINCE’,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'UNITNO', 'STREET_NAME', 'STREET_DESIGNATION', 'STREET_DIRECTION', 'MUNICIPALITY', 'STREET_SUFFIX', 'STREET_NUMBER’,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'X', 'Y'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D30AA0-C8D9-4949-8355-E80235DD0A5B}"/>
              </a:ext>
            </a:extLst>
          </p:cNvPr>
          <p:cNvSpPr/>
          <p:nvPr/>
        </p:nvSpPr>
        <p:spPr>
          <a:xfrm>
            <a:off x="3469809" y="3343005"/>
            <a:ext cx="873760" cy="19812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9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PCA and Random Forest</a:t>
            </a:r>
            <a:endParaRPr lang="en-CA" sz="3600" b="1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B6045B-C1C2-44F7-A58D-F5E3159E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2087932"/>
            <a:ext cx="4847272" cy="4819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2408454" y="1503157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PCA:</a:t>
            </a:r>
            <a:endParaRPr lang="en-CA" sz="3200" dirty="0"/>
          </a:p>
        </p:txBody>
      </p:sp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88EFDB-EEB3-462A-887C-BA10A296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4" y="1340597"/>
            <a:ext cx="4777125" cy="60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9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740320" y="2013567"/>
            <a:ext cx="8342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Under the supervision of Eric Miller, became a part of the team at the UTTRI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Spent the past year “untangling” a large historical dataset of real estate transactions (Teranet)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Designed and implemented a machine learning workflow to dynamically classify land use at a parcel level based on the housing market dynamics and Census data – primary focus of this master’s thesis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988AE-42C1-42B8-BE93-DF841D214397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 (cont.)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90274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D45BF-E0FD-42D0-AE2D-E9D72ACFA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5" y="1851410"/>
            <a:ext cx="4484422" cy="41109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EFCE0-36FB-401C-A860-8B22285F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87" y="1851409"/>
            <a:ext cx="5061229" cy="4110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871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CB4706-72E4-42DF-83D2-75B86B8C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0" y="2183304"/>
            <a:ext cx="8769170" cy="32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5.4. Feature selection: dimensionality reduction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696BA-1197-4B3F-A38C-E3F08805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310" y="1772971"/>
            <a:ext cx="3672714" cy="446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5710-D97D-4B3D-A1D0-197F9D8A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1" y="1574378"/>
            <a:ext cx="6394039" cy="4432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97E04-44A8-48BB-A6B3-599B809332DC}"/>
              </a:ext>
            </a:extLst>
          </p:cNvPr>
          <p:cNvSpPr txBox="1"/>
          <p:nvPr/>
        </p:nvSpPr>
        <p:spPr>
          <a:xfrm>
            <a:off x="1342622" y="6047739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PCA and LDA were attempted but did not offer sufficient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1857615" y="30426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 (KNN)</a:t>
            </a:r>
            <a:endParaRPr lang="en-C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1C6B5-A10F-4FE1-965F-07E520F9353D}"/>
              </a:ext>
            </a:extLst>
          </p:cNvPr>
          <p:cNvSpPr txBox="1"/>
          <p:nvPr/>
        </p:nvSpPr>
        <p:spPr>
          <a:xfrm>
            <a:off x="8316861" y="2641076"/>
            <a:ext cx="842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LDA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237006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6: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74918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5.5. Train-test-validation split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72455" y="2087932"/>
            <a:ext cx="84035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Subset of records from 2012 used to train and test model (70-30 random split)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Records from 2011 and 2012 are used to validate predictions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35552-41BF-4902-A67B-66EB4C37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6" y="4550408"/>
            <a:ext cx="9392783" cy="9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9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0ACB2-2C80-4662-BE0E-52D11FA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" y="1067117"/>
            <a:ext cx="4271962" cy="310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59D70B-AE79-4507-BEFD-ABC35018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1067117"/>
            <a:ext cx="4357850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E864B-612C-4C7F-BC79-9AAFDB65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2" y="4172267"/>
            <a:ext cx="4271962" cy="3119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9F8-8D81-4068-90E2-F26E7D97C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12" y="4172267"/>
            <a:ext cx="4357850" cy="31500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6.1. Classification algorithms attempted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481B4-3AAD-4DFB-8CDD-15E29D74879A}"/>
              </a:ext>
            </a:extLst>
          </p:cNvPr>
          <p:cNvSpPr txBox="1"/>
          <p:nvPr/>
        </p:nvSpPr>
        <p:spPr>
          <a:xfrm>
            <a:off x="1972153" y="2034915"/>
            <a:ext cx="202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Perceptron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D2580-9047-4539-B079-F4E3B9A774FC}"/>
              </a:ext>
            </a:extLst>
          </p:cNvPr>
          <p:cNvSpPr txBox="1"/>
          <p:nvPr/>
        </p:nvSpPr>
        <p:spPr>
          <a:xfrm>
            <a:off x="5743497" y="2034916"/>
            <a:ext cx="324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Logistic regression</a:t>
            </a:r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1A95F-6133-4708-91CC-FE7FD38727A0}"/>
              </a:ext>
            </a:extLst>
          </p:cNvPr>
          <p:cNvSpPr txBox="1"/>
          <p:nvPr/>
        </p:nvSpPr>
        <p:spPr>
          <a:xfrm>
            <a:off x="1555593" y="5439865"/>
            <a:ext cx="240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Decision Tree</a:t>
            </a:r>
            <a:endParaRPr lang="en-CA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104C3-3DFE-4377-95ED-C34208CBEECF}"/>
              </a:ext>
            </a:extLst>
          </p:cNvPr>
          <p:cNvSpPr txBox="1"/>
          <p:nvPr/>
        </p:nvSpPr>
        <p:spPr>
          <a:xfrm>
            <a:off x="5555143" y="5454889"/>
            <a:ext cx="3617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K-Nearest Neighbors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61404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F3F16-1615-4D4D-A2B6-D340E804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64" y="1067117"/>
            <a:ext cx="6724780" cy="4866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0" y="6358888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617892" y="5969338"/>
            <a:ext cx="5479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CC1E6-19F7-483D-9472-658C5C2D2CDC}"/>
              </a:ext>
            </a:extLst>
          </p:cNvPr>
          <p:cNvSpPr txBox="1"/>
          <p:nvPr/>
        </p:nvSpPr>
        <p:spPr>
          <a:xfrm>
            <a:off x="2314273" y="2654675"/>
            <a:ext cx="2709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Forest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40873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3" y="2341927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576265" y="1952377"/>
            <a:ext cx="863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 94-95% on validation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5F953-8E52-43D3-BBD1-A162CF058A28}"/>
              </a:ext>
            </a:extLst>
          </p:cNvPr>
          <p:cNvSpPr txBox="1"/>
          <p:nvPr/>
        </p:nvSpPr>
        <p:spPr>
          <a:xfrm>
            <a:off x="576265" y="4466956"/>
            <a:ext cx="9424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9 features from SBS: 91-93% on validation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0EB33-7CE3-4E3E-94DA-82117117C657}"/>
              </a:ext>
            </a:extLst>
          </p:cNvPr>
          <p:cNvSpPr txBox="1"/>
          <p:nvPr/>
        </p:nvSpPr>
        <p:spPr>
          <a:xfrm>
            <a:off x="1612585" y="3237913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`lucr_predict_af`</a:t>
            </a:r>
            <a:endParaRPr lang="en-CA" dirty="0">
              <a:solidFill>
                <a:srgbClr val="CC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0CAB9-0CA6-40A9-A61F-D6738786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2" y="4990176"/>
            <a:ext cx="8944702" cy="705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14567C-E94F-4137-B595-6607973EC69E}"/>
              </a:ext>
            </a:extLst>
          </p:cNvPr>
          <p:cNvSpPr txBox="1"/>
          <p:nvPr/>
        </p:nvSpPr>
        <p:spPr>
          <a:xfrm>
            <a:off x="1612585" y="5695999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`lucr_predict_9f`</a:t>
            </a:r>
            <a:endParaRPr lang="en-CA" dirty="0">
              <a:solidFill>
                <a:srgbClr val="CC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59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830265" y="2480697"/>
            <a:ext cx="89061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Random Forest classification algorithm offers </a:t>
            </a:r>
          </a:p>
          <a:p>
            <a:r>
              <a:rPr lang="en-US" sz="2800" dirty="0"/>
              <a:t>the best performance: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Best accuracy (94-95% on validation sets with all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Easily parallelized “out-of-the-box” in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Scalable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B1C46-01DD-4931-BB3F-71366545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5" y="6028054"/>
            <a:ext cx="9717873" cy="2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4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5196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1.2. Land use and transportation research</a:t>
            </a:r>
            <a:endParaRPr lang="en-CA" sz="36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7FA20-EC59-419A-A2E1-9C5E32BF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21" y="1340694"/>
            <a:ext cx="6076831" cy="4878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EDF204-9AA2-4DC7-AF4D-287949588663}"/>
              </a:ext>
            </a:extLst>
          </p:cNvPr>
          <p:cNvSpPr/>
          <p:nvPr/>
        </p:nvSpPr>
        <p:spPr>
          <a:xfrm>
            <a:off x="724920" y="6484200"/>
            <a:ext cx="9152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Eric J Miller, David S Kriger, and John Douglas Hunt.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Urban Models for Simulation of Transit and Land Use Policies Guidelines for Implementation and Use.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70AE4-8BF8-44F1-B79B-05ACE5846C29}"/>
              </a:ext>
            </a:extLst>
          </p:cNvPr>
          <p:cNvSpPr/>
          <p:nvPr/>
        </p:nvSpPr>
        <p:spPr>
          <a:xfrm>
            <a:off x="724920" y="2123261"/>
            <a:ext cx="2112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An Idealized Integrated Urban Model System:</a:t>
            </a:r>
          </a:p>
        </p:txBody>
      </p:sp>
    </p:spTree>
    <p:extLst>
      <p:ext uri="{BB962C8B-B14F-4D97-AF65-F5344CB8AC3E}">
        <p14:creationId xmlns:p14="http://schemas.microsoft.com/office/powerpoint/2010/main" val="8745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2E33733-B9E8-415B-83A1-8C225FCC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" r="2" b="24340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 Detailed land use joined to Teranet records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88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7.1. DMTI vs Department of Geography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987215" y="6169711"/>
            <a:ext cx="8106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Land use from the Department of Geography is </a:t>
            </a:r>
          </a:p>
          <a:p>
            <a:pPr algn="ctr"/>
            <a:r>
              <a:rPr lang="en-US" sz="2800" dirty="0"/>
              <a:t>more detailed and more accurate (but limited in time)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2D93E-B8F1-4D96-91C6-30E8302A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974725"/>
            <a:ext cx="9405328" cy="525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2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0601-2C75-467D-A1B4-446D446388B8}"/>
              </a:ext>
            </a:extLst>
          </p:cNvPr>
          <p:cNvSpPr txBox="1">
            <a:spLocks/>
          </p:cNvSpPr>
          <p:nvPr/>
        </p:nvSpPr>
        <p:spPr>
          <a:xfrm>
            <a:off x="612492" y="82193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Predicted land use added as a new feature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512E-DBF6-4356-BDBC-8D908456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453197"/>
            <a:ext cx="7258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8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Department of Geography vs predicted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D9C65-A1FE-409D-A9DD-63941CE1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1521491"/>
            <a:ext cx="8760427" cy="533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4277888" y="2619123"/>
            <a:ext cx="33130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Points are colored </a:t>
            </a:r>
          </a:p>
          <a:p>
            <a:pPr algn="ctr"/>
            <a:r>
              <a:rPr lang="en-US" sz="2800" dirty="0"/>
              <a:t>by predicted land use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559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Results are stored as a database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329124" y="1652143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ADD74943-948E-4E87-84BA-FC066C38D7E3}"/>
              </a:ext>
            </a:extLst>
          </p:cNvPr>
          <p:cNvSpPr/>
          <p:nvPr/>
        </p:nvSpPr>
        <p:spPr>
          <a:xfrm rot="5400000">
            <a:off x="6822098" y="699846"/>
            <a:ext cx="630855" cy="1402080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3E29638-CF9B-4BF3-947F-4BEBC8C6D040}"/>
              </a:ext>
            </a:extLst>
          </p:cNvPr>
          <p:cNvSpPr/>
          <p:nvPr/>
        </p:nvSpPr>
        <p:spPr>
          <a:xfrm>
            <a:off x="8061575" y="717232"/>
            <a:ext cx="1402080" cy="1481863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A47B8-B351-46E7-B8AD-CC56FE68844D}"/>
              </a:ext>
            </a:extLst>
          </p:cNvPr>
          <p:cNvSpPr/>
          <p:nvPr/>
        </p:nvSpPr>
        <p:spPr>
          <a:xfrm>
            <a:off x="8155501" y="2183176"/>
            <a:ext cx="1245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746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FAD6D1E-C0E0-41CD-BABC-700A1F14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810"/>
            <a:ext cx="10080625" cy="407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4BF54-ECC0-4B95-96D7-653241F79184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7.3. Entity relationship (ER) diagram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AC833-FD88-49FA-B386-8D07A7B2817C}"/>
              </a:ext>
            </a:extLst>
          </p:cNvPr>
          <p:cNvSpPr/>
          <p:nvPr/>
        </p:nvSpPr>
        <p:spPr>
          <a:xfrm>
            <a:off x="37221" y="2158127"/>
            <a:ext cx="1486780" cy="1722068"/>
          </a:xfrm>
          <a:prstGeom prst="rect">
            <a:avLst/>
          </a:prstGeom>
          <a:noFill/>
          <a:ln w="38100">
            <a:solidFill>
              <a:srgbClr val="9EF8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A3BBE-C43F-4A15-8184-AA1EE09D9B01}"/>
              </a:ext>
            </a:extLst>
          </p:cNvPr>
          <p:cNvSpPr txBox="1"/>
          <p:nvPr/>
        </p:nvSpPr>
        <p:spPr>
          <a:xfrm>
            <a:off x="60098" y="119764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4A752-0962-493A-A3C3-5229860F5C73}"/>
              </a:ext>
            </a:extLst>
          </p:cNvPr>
          <p:cNvSpPr/>
          <p:nvPr/>
        </p:nvSpPr>
        <p:spPr>
          <a:xfrm>
            <a:off x="1647234" y="2152486"/>
            <a:ext cx="1696041" cy="1752305"/>
          </a:xfrm>
          <a:prstGeom prst="rect">
            <a:avLst/>
          </a:prstGeom>
          <a:noFill/>
          <a:ln w="38100">
            <a:solidFill>
              <a:srgbClr val="FF4B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8A223-C970-44E4-B4DD-82C2496072AE}"/>
              </a:ext>
            </a:extLst>
          </p:cNvPr>
          <p:cNvSpPr txBox="1"/>
          <p:nvPr/>
        </p:nvSpPr>
        <p:spPr>
          <a:xfrm>
            <a:off x="1859856" y="1461098"/>
            <a:ext cx="127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FC2AA-7D8F-4CF8-A194-4140088E30FD}"/>
              </a:ext>
            </a:extLst>
          </p:cNvPr>
          <p:cNvSpPr/>
          <p:nvPr/>
        </p:nvSpPr>
        <p:spPr>
          <a:xfrm>
            <a:off x="5304832" y="2168257"/>
            <a:ext cx="1108658" cy="17365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7B7BD-B207-404C-8C9B-71D91935B8BD}"/>
              </a:ext>
            </a:extLst>
          </p:cNvPr>
          <p:cNvSpPr txBox="1"/>
          <p:nvPr/>
        </p:nvSpPr>
        <p:spPr>
          <a:xfrm>
            <a:off x="5255441" y="1481353"/>
            <a:ext cx="12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E8F1B-2A1F-41D7-B445-5D4EA805DC17}"/>
              </a:ext>
            </a:extLst>
          </p:cNvPr>
          <p:cNvSpPr/>
          <p:nvPr/>
        </p:nvSpPr>
        <p:spPr>
          <a:xfrm>
            <a:off x="3683392" y="2154803"/>
            <a:ext cx="1498207" cy="174998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93821-569F-4B21-9D32-EF59D77DD333}"/>
              </a:ext>
            </a:extLst>
          </p:cNvPr>
          <p:cNvSpPr txBox="1"/>
          <p:nvPr/>
        </p:nvSpPr>
        <p:spPr>
          <a:xfrm>
            <a:off x="3790908" y="1461099"/>
            <a:ext cx="146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97D34-FB90-4C98-A0CF-DE2C8BCC1412}"/>
              </a:ext>
            </a:extLst>
          </p:cNvPr>
          <p:cNvSpPr/>
          <p:nvPr/>
        </p:nvSpPr>
        <p:spPr>
          <a:xfrm>
            <a:off x="6619420" y="2158127"/>
            <a:ext cx="2088893" cy="171474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49B39-4F3B-48B6-AD6A-14B6792040C3}"/>
              </a:ext>
            </a:extLst>
          </p:cNvPr>
          <p:cNvSpPr txBox="1"/>
          <p:nvPr/>
        </p:nvSpPr>
        <p:spPr>
          <a:xfrm>
            <a:off x="6025677" y="1183979"/>
            <a:ext cx="298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C47CE-43EC-4223-B888-2A30E3AEA9C6}"/>
              </a:ext>
            </a:extLst>
          </p:cNvPr>
          <p:cNvSpPr/>
          <p:nvPr/>
        </p:nvSpPr>
        <p:spPr>
          <a:xfrm>
            <a:off x="8839201" y="2152486"/>
            <a:ext cx="1183702" cy="1727709"/>
          </a:xfrm>
          <a:prstGeom prst="rect">
            <a:avLst/>
          </a:prstGeom>
          <a:noFill/>
          <a:ln w="38100">
            <a:solidFill>
              <a:srgbClr val="FFA7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E809C-DCA1-40EF-82E3-5BCC6C750A57}"/>
              </a:ext>
            </a:extLst>
          </p:cNvPr>
          <p:cNvSpPr txBox="1"/>
          <p:nvPr/>
        </p:nvSpPr>
        <p:spPr>
          <a:xfrm>
            <a:off x="8232024" y="1204970"/>
            <a:ext cx="208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9ABEF-CCB0-4480-8E0B-5403DD0E9830}"/>
              </a:ext>
            </a:extLst>
          </p:cNvPr>
          <p:cNvSpPr txBox="1"/>
          <p:nvPr/>
        </p:nvSpPr>
        <p:spPr>
          <a:xfrm>
            <a:off x="1436376" y="6424857"/>
            <a:ext cx="7207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Teranet dataset is related to multiple groups of datasets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based on different spatial and temporal relationships.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63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045F08-EBB9-409E-AD1E-B93DAB1EB062}"/>
              </a:ext>
            </a:extLst>
          </p:cNvPr>
          <p:cNvSpPr/>
          <p:nvPr/>
        </p:nvSpPr>
        <p:spPr>
          <a:xfrm>
            <a:off x="0" y="6286500"/>
            <a:ext cx="10080625" cy="126252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4E71A-34EB-453C-AFE5-55FD4B5EAF3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SQL example: join different datasets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ED82F-9EC0-4959-9142-C7788389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984374"/>
            <a:ext cx="4448175" cy="3038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FA99A-5780-4408-A861-934FBADF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62" y="2055812"/>
            <a:ext cx="2800350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06DCB-9E6C-4F4E-887F-095D9B2BAB48}"/>
              </a:ext>
            </a:extLst>
          </p:cNvPr>
          <p:cNvSpPr txBox="1"/>
          <p:nvPr/>
        </p:nvSpPr>
        <p:spPr>
          <a:xfrm>
            <a:off x="482599" y="6436405"/>
            <a:ext cx="1608133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6BFD6-AFBA-47C8-BD8E-AF31BA832B34}"/>
              </a:ext>
            </a:extLst>
          </p:cNvPr>
          <p:cNvSpPr txBox="1"/>
          <p:nvPr/>
        </p:nvSpPr>
        <p:spPr>
          <a:xfrm>
            <a:off x="2090732" y="6574902"/>
            <a:ext cx="1270796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BA112-9367-40FC-AFB6-3BDF579A9310}"/>
              </a:ext>
            </a:extLst>
          </p:cNvPr>
          <p:cNvSpPr txBox="1"/>
          <p:nvPr/>
        </p:nvSpPr>
        <p:spPr>
          <a:xfrm>
            <a:off x="4824480" y="6574901"/>
            <a:ext cx="120744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A05E0-004D-4316-9C77-958476FB7B33}"/>
              </a:ext>
            </a:extLst>
          </p:cNvPr>
          <p:cNvSpPr txBox="1"/>
          <p:nvPr/>
        </p:nvSpPr>
        <p:spPr>
          <a:xfrm>
            <a:off x="3361528" y="6574902"/>
            <a:ext cx="146136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5D561-5F2C-4D59-9851-2316A262926D}"/>
              </a:ext>
            </a:extLst>
          </p:cNvPr>
          <p:cNvSpPr txBox="1"/>
          <p:nvPr/>
        </p:nvSpPr>
        <p:spPr>
          <a:xfrm>
            <a:off x="6031920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4072E-1F85-46FA-9F3A-5753C0C4127E}"/>
              </a:ext>
            </a:extLst>
          </p:cNvPr>
          <p:cNvSpPr txBox="1"/>
          <p:nvPr/>
        </p:nvSpPr>
        <p:spPr>
          <a:xfrm>
            <a:off x="7860401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8C152E-55CB-4C60-985B-ECF02995E84A}"/>
              </a:ext>
            </a:extLst>
          </p:cNvPr>
          <p:cNvCxnSpPr>
            <a:cxnSpLocks/>
          </p:cNvCxnSpPr>
          <p:nvPr/>
        </p:nvCxnSpPr>
        <p:spPr>
          <a:xfrm flipV="1">
            <a:off x="740320" y="2360295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E34366-6FE4-4446-8F00-B6A75C451E1C}"/>
              </a:ext>
            </a:extLst>
          </p:cNvPr>
          <p:cNvCxnSpPr>
            <a:cxnSpLocks/>
          </p:cNvCxnSpPr>
          <p:nvPr/>
        </p:nvCxnSpPr>
        <p:spPr>
          <a:xfrm flipV="1">
            <a:off x="740320" y="2552700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857615-B057-4675-9C94-00C563C3AF27}"/>
              </a:ext>
            </a:extLst>
          </p:cNvPr>
          <p:cNvCxnSpPr>
            <a:cxnSpLocks/>
          </p:cNvCxnSpPr>
          <p:nvPr/>
        </p:nvCxnSpPr>
        <p:spPr>
          <a:xfrm flipV="1">
            <a:off x="743405" y="331120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7D61EA-DC41-4B66-ACA4-E3460EBBCE1A}"/>
              </a:ext>
            </a:extLst>
          </p:cNvPr>
          <p:cNvCxnSpPr>
            <a:cxnSpLocks/>
          </p:cNvCxnSpPr>
          <p:nvPr/>
        </p:nvCxnSpPr>
        <p:spPr>
          <a:xfrm flipV="1">
            <a:off x="740320" y="350361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FD93E3-4244-4FCB-93FA-0E8CC421EBF9}"/>
              </a:ext>
            </a:extLst>
          </p:cNvPr>
          <p:cNvCxnSpPr>
            <a:cxnSpLocks/>
          </p:cNvCxnSpPr>
          <p:nvPr/>
        </p:nvCxnSpPr>
        <p:spPr>
          <a:xfrm flipV="1">
            <a:off x="5800000" y="229647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5DED6B-B370-46CA-9F33-0BB41BA5C4A1}"/>
              </a:ext>
            </a:extLst>
          </p:cNvPr>
          <p:cNvCxnSpPr>
            <a:cxnSpLocks/>
          </p:cNvCxnSpPr>
          <p:nvPr/>
        </p:nvCxnSpPr>
        <p:spPr>
          <a:xfrm flipV="1">
            <a:off x="6185265" y="247173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BD31F1-552A-41CD-8D90-681C7184C5BD}"/>
              </a:ext>
            </a:extLst>
          </p:cNvPr>
          <p:cNvCxnSpPr>
            <a:cxnSpLocks/>
          </p:cNvCxnSpPr>
          <p:nvPr/>
        </p:nvCxnSpPr>
        <p:spPr>
          <a:xfrm flipV="1">
            <a:off x="5819505" y="418527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94B0D9-E534-4526-93F7-EA57C8643262}"/>
              </a:ext>
            </a:extLst>
          </p:cNvPr>
          <p:cNvCxnSpPr>
            <a:cxnSpLocks/>
          </p:cNvCxnSpPr>
          <p:nvPr/>
        </p:nvCxnSpPr>
        <p:spPr>
          <a:xfrm flipV="1">
            <a:off x="6185265" y="440054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86F217-F3FB-4997-BD56-D22E5E7E0E2F}"/>
              </a:ext>
            </a:extLst>
          </p:cNvPr>
          <p:cNvCxnSpPr>
            <a:cxnSpLocks/>
          </p:cNvCxnSpPr>
          <p:nvPr/>
        </p:nvCxnSpPr>
        <p:spPr>
          <a:xfrm flipV="1">
            <a:off x="5819505" y="3842376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D61915-80DA-42BD-A43C-D2B12B8EEED5}"/>
              </a:ext>
            </a:extLst>
          </p:cNvPr>
          <p:cNvCxnSpPr>
            <a:cxnSpLocks/>
          </p:cNvCxnSpPr>
          <p:nvPr/>
        </p:nvCxnSpPr>
        <p:spPr>
          <a:xfrm flipV="1">
            <a:off x="6185265" y="4023351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421F06-E772-48DC-96B8-45EDF2C70B2B}"/>
              </a:ext>
            </a:extLst>
          </p:cNvPr>
          <p:cNvCxnSpPr>
            <a:cxnSpLocks/>
          </p:cNvCxnSpPr>
          <p:nvPr/>
        </p:nvCxnSpPr>
        <p:spPr>
          <a:xfrm flipV="1">
            <a:off x="5819505" y="3436937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4A650D-BD57-4DD6-80D4-83E95378AA43}"/>
              </a:ext>
            </a:extLst>
          </p:cNvPr>
          <p:cNvCxnSpPr>
            <a:cxnSpLocks/>
          </p:cNvCxnSpPr>
          <p:nvPr/>
        </p:nvCxnSpPr>
        <p:spPr>
          <a:xfrm flipV="1">
            <a:off x="6185265" y="3617912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998EAA-5438-4B7F-938D-1AB89A9ACB3C}"/>
              </a:ext>
            </a:extLst>
          </p:cNvPr>
          <p:cNvCxnSpPr>
            <a:cxnSpLocks/>
          </p:cNvCxnSpPr>
          <p:nvPr/>
        </p:nvCxnSpPr>
        <p:spPr>
          <a:xfrm flipV="1">
            <a:off x="5819505" y="3049268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AA6650-3200-480B-93C0-3CDF686BB2A1}"/>
              </a:ext>
            </a:extLst>
          </p:cNvPr>
          <p:cNvCxnSpPr>
            <a:cxnSpLocks/>
          </p:cNvCxnSpPr>
          <p:nvPr/>
        </p:nvCxnSpPr>
        <p:spPr>
          <a:xfrm flipV="1">
            <a:off x="6185265" y="3230243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D1BBB8-3228-47CA-A47D-5F115F6768AC}"/>
              </a:ext>
            </a:extLst>
          </p:cNvPr>
          <p:cNvCxnSpPr>
            <a:cxnSpLocks/>
          </p:cNvCxnSpPr>
          <p:nvPr/>
        </p:nvCxnSpPr>
        <p:spPr>
          <a:xfrm flipV="1">
            <a:off x="5819505" y="2653028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E34ACC-36B7-4C67-B929-CF049F363B70}"/>
              </a:ext>
            </a:extLst>
          </p:cNvPr>
          <p:cNvCxnSpPr>
            <a:cxnSpLocks/>
          </p:cNvCxnSpPr>
          <p:nvPr/>
        </p:nvCxnSpPr>
        <p:spPr>
          <a:xfrm flipV="1">
            <a:off x="6185265" y="2834003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D517EF-9F1B-4C12-B601-1A75378DC95E}"/>
              </a:ext>
            </a:extLst>
          </p:cNvPr>
          <p:cNvCxnSpPr>
            <a:cxnSpLocks/>
          </p:cNvCxnSpPr>
          <p:nvPr/>
        </p:nvCxnSpPr>
        <p:spPr>
          <a:xfrm flipV="1">
            <a:off x="5840190" y="4551036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F3D065-39B0-4913-8FE7-53543064431C}"/>
              </a:ext>
            </a:extLst>
          </p:cNvPr>
          <p:cNvCxnSpPr>
            <a:cxnSpLocks/>
          </p:cNvCxnSpPr>
          <p:nvPr/>
        </p:nvCxnSpPr>
        <p:spPr>
          <a:xfrm flipV="1">
            <a:off x="6205950" y="4766301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EE42FB-B511-492D-93C9-FD203242970D}"/>
              </a:ext>
            </a:extLst>
          </p:cNvPr>
          <p:cNvCxnSpPr>
            <a:cxnSpLocks/>
          </p:cNvCxnSpPr>
          <p:nvPr/>
        </p:nvCxnSpPr>
        <p:spPr>
          <a:xfrm flipV="1">
            <a:off x="740320" y="4088102"/>
            <a:ext cx="0" cy="161925"/>
          </a:xfrm>
          <a:prstGeom prst="line">
            <a:avLst/>
          </a:prstGeom>
          <a:ln w="76200">
            <a:solidFill>
              <a:srgbClr val="FF4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5C4DE5-7FAC-47D5-B81E-85F1E1B77AAC}"/>
              </a:ext>
            </a:extLst>
          </p:cNvPr>
          <p:cNvCxnSpPr>
            <a:cxnSpLocks/>
          </p:cNvCxnSpPr>
          <p:nvPr/>
        </p:nvCxnSpPr>
        <p:spPr>
          <a:xfrm flipV="1">
            <a:off x="740320" y="4279573"/>
            <a:ext cx="0" cy="161925"/>
          </a:xfrm>
          <a:prstGeom prst="line">
            <a:avLst/>
          </a:prstGeom>
          <a:ln w="76200">
            <a:solidFill>
              <a:srgbClr val="F2B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044F00-3E97-4AD3-BB74-0B6B88EFD4C4}"/>
              </a:ext>
            </a:extLst>
          </p:cNvPr>
          <p:cNvCxnSpPr>
            <a:cxnSpLocks/>
          </p:cNvCxnSpPr>
          <p:nvPr/>
        </p:nvCxnSpPr>
        <p:spPr>
          <a:xfrm flipV="1">
            <a:off x="740320" y="4470073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A6A768-0C60-47DF-8D95-28A8A6C1E05F}"/>
              </a:ext>
            </a:extLst>
          </p:cNvPr>
          <p:cNvCxnSpPr>
            <a:cxnSpLocks/>
          </p:cNvCxnSpPr>
          <p:nvPr/>
        </p:nvCxnSpPr>
        <p:spPr>
          <a:xfrm flipV="1">
            <a:off x="740320" y="4654849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F1D540-21EE-4551-A6BF-80340DC0AE7E}"/>
              </a:ext>
            </a:extLst>
          </p:cNvPr>
          <p:cNvCxnSpPr>
            <a:cxnSpLocks/>
          </p:cNvCxnSpPr>
          <p:nvPr/>
        </p:nvCxnSpPr>
        <p:spPr>
          <a:xfrm flipV="1">
            <a:off x="740320" y="4847263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51464-FD18-466C-ADA0-6B91C35C7DAF}"/>
              </a:ext>
            </a:extLst>
          </p:cNvPr>
          <p:cNvSpPr txBox="1"/>
          <p:nvPr/>
        </p:nvSpPr>
        <p:spPr>
          <a:xfrm>
            <a:off x="310011" y="1269435"/>
            <a:ext cx="926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query joins attributes from various data sources at Teranet transaction level:</a:t>
            </a:r>
            <a:endParaRPr lang="en-CA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B3C399-4C42-465D-9399-B46E37750661}"/>
              </a:ext>
            </a:extLst>
          </p:cNvPr>
          <p:cNvSpPr txBox="1"/>
          <p:nvPr/>
        </p:nvSpPr>
        <p:spPr>
          <a:xfrm>
            <a:off x="379872" y="5297589"/>
            <a:ext cx="469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Select variables and specify column names</a:t>
            </a:r>
            <a:endParaRPr lang="en-CA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45CE2-2FED-43EE-96E1-ED6CC8EC9363}"/>
              </a:ext>
            </a:extLst>
          </p:cNvPr>
          <p:cNvSpPr txBox="1"/>
          <p:nvPr/>
        </p:nvSpPr>
        <p:spPr>
          <a:xfrm>
            <a:off x="6205950" y="5632079"/>
            <a:ext cx="210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data sources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0020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70250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 Conclusion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are produced from Dept. of Geography’s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1090356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Thank you!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978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008062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60153" y="709303"/>
            <a:ext cx="9269450" cy="82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1.3. Evolution of LUT models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0D1EB3-5B9B-4564-86B3-4D8A6192D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18" y="1846627"/>
            <a:ext cx="6458388" cy="4843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64C8E-B2A8-4107-9429-492EA0DD38F4}"/>
              </a:ext>
            </a:extLst>
          </p:cNvPr>
          <p:cNvSpPr/>
          <p:nvPr/>
        </p:nvSpPr>
        <p:spPr>
          <a:xfrm>
            <a:off x="217760" y="6683533"/>
            <a:ext cx="975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Michael Iacono, David Levinson, and Ahmed El-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Geneidy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Models of transportation and land use change: A guide to the territory.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Planning Literature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2008.</a:t>
            </a:r>
          </a:p>
        </p:txBody>
      </p:sp>
    </p:spTree>
    <p:extLst>
      <p:ext uri="{BB962C8B-B14F-4D97-AF65-F5344CB8AC3E}">
        <p14:creationId xmlns:p14="http://schemas.microsoft.com/office/powerpoint/2010/main" val="247841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9860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CD619-09D5-4D2E-808C-731D5EAA910E}"/>
              </a:ext>
            </a:extLst>
          </p:cNvPr>
          <p:cNvSpPr/>
          <p:nvPr/>
        </p:nvSpPr>
        <p:spPr>
          <a:xfrm>
            <a:off x="1854939" y="2298817"/>
            <a:ext cx="755803" cy="77728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GTHA</a:t>
            </a:r>
          </a:p>
          <a:p>
            <a:pPr algn="ctr"/>
            <a:r>
              <a:rPr lang="en-US" sz="800" dirty="0"/>
              <a:t>DA-level </a:t>
            </a:r>
          </a:p>
          <a:p>
            <a:pPr algn="ctr"/>
            <a:r>
              <a:rPr lang="en-US" sz="800" dirty="0"/>
              <a:t>Profiles of Income</a:t>
            </a:r>
          </a:p>
          <a:p>
            <a:pPr algn="ctr"/>
            <a:r>
              <a:rPr lang="en-US" sz="800" dirty="0"/>
              <a:t>2016 Census</a:t>
            </a:r>
            <a:endParaRPr lang="en-CA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B0011-40D1-4901-AA93-AB563E97A178}"/>
              </a:ext>
            </a:extLst>
          </p:cNvPr>
          <p:cNvSpPr/>
          <p:nvPr/>
        </p:nvSpPr>
        <p:spPr>
          <a:xfrm>
            <a:off x="2625540" y="2287545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9,182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CBDF-1AA6-4214-8576-D9C9F0F95610}"/>
              </a:ext>
            </a:extLst>
          </p:cNvPr>
          <p:cNvSpPr txBox="1"/>
          <p:nvPr/>
        </p:nvSpPr>
        <p:spPr>
          <a:xfrm>
            <a:off x="147283" y="2310384"/>
            <a:ext cx="952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DA-level</a:t>
            </a:r>
          </a:p>
          <a:p>
            <a:pPr algn="r"/>
            <a:r>
              <a:rPr lang="en-US" sz="800" b="1" dirty="0"/>
              <a:t>Profiles of Income</a:t>
            </a:r>
          </a:p>
          <a:p>
            <a:pPr algn="r"/>
            <a:r>
              <a:rPr lang="en-US" sz="800" b="1" dirty="0"/>
              <a:t>2016 Census</a:t>
            </a:r>
          </a:p>
          <a:p>
            <a:pPr algn="r"/>
            <a:r>
              <a:rPr lang="en-US" sz="800" b="1" dirty="0"/>
              <a:t>Esri Open </a:t>
            </a:r>
          </a:p>
          <a:p>
            <a:pPr algn="r"/>
            <a:r>
              <a:rPr lang="en-US" sz="800" b="1" dirty="0"/>
              <a:t>Data Portal (*)</a:t>
            </a:r>
            <a:endParaRPr lang="en-CA" sz="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85F481-9037-40B7-9EC9-30DC7A000716}"/>
              </a:ext>
            </a:extLst>
          </p:cNvPr>
          <p:cNvSpPr/>
          <p:nvPr/>
        </p:nvSpPr>
        <p:spPr>
          <a:xfrm>
            <a:off x="511019" y="2009920"/>
            <a:ext cx="156645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da_census_income_obtain.ipynb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A58DF-7D66-4860-8850-E5F30A9FC7AA}"/>
              </a:ext>
            </a:extLst>
          </p:cNvPr>
          <p:cNvSpPr/>
          <p:nvPr/>
        </p:nvSpPr>
        <p:spPr>
          <a:xfrm>
            <a:off x="110209" y="1594503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(*) https://opendata.arcgis.com/datasets/9d262f8a576842fbb2afbc8c51a64178_1.geojson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3632F-83DF-44BB-8DD1-2C6A0ABD7141}"/>
              </a:ext>
            </a:extLst>
          </p:cNvPr>
          <p:cNvSpPr/>
          <p:nvPr/>
        </p:nvSpPr>
        <p:spPr>
          <a:xfrm>
            <a:off x="1293479" y="3116215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8A40B-13F9-4D29-867D-6AD888FD71C2}"/>
              </a:ext>
            </a:extLst>
          </p:cNvPr>
          <p:cNvSpPr txBox="1"/>
          <p:nvPr/>
        </p:nvSpPr>
        <p:spPr>
          <a:xfrm>
            <a:off x="661863" y="786704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Teranet</a:t>
            </a:r>
            <a:endParaRPr lang="en-CA" sz="8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B8569-DA9C-4572-91EA-A3E1B6F725D9}"/>
              </a:ext>
            </a:extLst>
          </p:cNvPr>
          <p:cNvCxnSpPr/>
          <p:nvPr/>
        </p:nvCxnSpPr>
        <p:spPr>
          <a:xfrm>
            <a:off x="1178351" y="2687462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95B02-85A2-450E-8B68-458E45140347}"/>
              </a:ext>
            </a:extLst>
          </p:cNvPr>
          <p:cNvSpPr/>
          <p:nvPr/>
        </p:nvSpPr>
        <p:spPr>
          <a:xfrm>
            <a:off x="1293479" y="1355290"/>
            <a:ext cx="151515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CA" sz="800" dirty="0"/>
              <a:t>data/teranet/HHSaleHistory.csv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2F75E1A-8CE3-43B6-81FF-F6EC2634B83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73576" y="1815546"/>
            <a:ext cx="907398" cy="684354"/>
          </a:xfrm>
          <a:prstGeom prst="bentConnector3">
            <a:avLst>
              <a:gd name="adj1" fmla="val 553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B62A9E-2033-4812-9500-2C57F4180E7F}"/>
              </a:ext>
            </a:extLst>
          </p:cNvPr>
          <p:cNvCxnSpPr>
            <a:cxnSpLocks/>
          </p:cNvCxnSpPr>
          <p:nvPr/>
        </p:nvCxnSpPr>
        <p:spPr>
          <a:xfrm flipV="1">
            <a:off x="1394714" y="2225364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9FF8D0-9BFB-4E1D-A9D0-65A4B94B2098}"/>
              </a:ext>
            </a:extLst>
          </p:cNvPr>
          <p:cNvSpPr txBox="1"/>
          <p:nvPr/>
        </p:nvSpPr>
        <p:spPr>
          <a:xfrm>
            <a:off x="3069410" y="1116070"/>
            <a:ext cx="78720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#1</a:t>
            </a:r>
          </a:p>
          <a:p>
            <a:pPr algn="ctr"/>
            <a:r>
              <a:rPr lang="en-US" sz="900" dirty="0"/>
              <a:t>how=‘inner’,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1B63EC-5942-4482-963B-9BE4E4FC8C33}"/>
              </a:ext>
            </a:extLst>
          </p:cNvPr>
          <p:cNvSpPr/>
          <p:nvPr/>
        </p:nvSpPr>
        <p:spPr>
          <a:xfrm>
            <a:off x="4332273" y="948967"/>
            <a:ext cx="159530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data/teranet/1.1_Teranet_DA.csv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2981EE-2F19-4547-A8C7-1E40D5CEEB9A}"/>
              </a:ext>
            </a:extLst>
          </p:cNvPr>
          <p:cNvSpPr txBox="1"/>
          <p:nvPr/>
        </p:nvSpPr>
        <p:spPr>
          <a:xfrm>
            <a:off x="3989486" y="2063752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'DAUID', 'CSDUID', 'CSDNAME'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F8A492-9C29-4213-96A6-DB93F418310C}"/>
              </a:ext>
            </a:extLst>
          </p:cNvPr>
          <p:cNvSpPr/>
          <p:nvPr/>
        </p:nvSpPr>
        <p:spPr>
          <a:xfrm>
            <a:off x="1854939" y="520132"/>
            <a:ext cx="755799" cy="777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Teranet dataset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E2863D-28FC-48B8-BDDA-DDE49A16B815}"/>
              </a:ext>
            </a:extLst>
          </p:cNvPr>
          <p:cNvSpPr/>
          <p:nvPr/>
        </p:nvSpPr>
        <p:spPr>
          <a:xfrm>
            <a:off x="2625945" y="507331"/>
            <a:ext cx="1000849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9,039,241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2155F6-0CA2-4E9B-8B76-F48E5EE6A5D4}"/>
              </a:ext>
            </a:extLst>
          </p:cNvPr>
          <p:cNvCxnSpPr/>
          <p:nvPr/>
        </p:nvCxnSpPr>
        <p:spPr>
          <a:xfrm>
            <a:off x="1178351" y="908777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88D3464-485D-4300-AA9D-26551690BDC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626794" y="719686"/>
            <a:ext cx="755799" cy="720495"/>
          </a:xfrm>
          <a:prstGeom prst="bentConnector3">
            <a:avLst>
              <a:gd name="adj1" fmla="val 4596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00F17-8502-4B49-9154-04664D50B966}"/>
              </a:ext>
            </a:extLst>
          </p:cNvPr>
          <p:cNvSpPr/>
          <p:nvPr/>
        </p:nvSpPr>
        <p:spPr>
          <a:xfrm>
            <a:off x="4372246" y="1246481"/>
            <a:ext cx="638006" cy="777289"/>
          </a:xfrm>
          <a:prstGeom prst="rect">
            <a:avLst/>
          </a:prstGeom>
          <a:solidFill>
            <a:srgbClr val="9EF8E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+DA keys</a:t>
            </a:r>
            <a:endParaRPr lang="en-CA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EBE764-A99D-49A6-9BC4-F84F0B706915}"/>
              </a:ext>
            </a:extLst>
          </p:cNvPr>
          <p:cNvSpPr/>
          <p:nvPr/>
        </p:nvSpPr>
        <p:spPr>
          <a:xfrm>
            <a:off x="5023328" y="1233194"/>
            <a:ext cx="1087461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6,803,691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1237ED-3544-4892-8733-C8B07BE52930}"/>
              </a:ext>
            </a:extLst>
          </p:cNvPr>
          <p:cNvSpPr txBox="1"/>
          <p:nvPr/>
        </p:nvSpPr>
        <p:spPr>
          <a:xfrm>
            <a:off x="290775" y="395164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Transportation</a:t>
            </a:r>
          </a:p>
          <a:p>
            <a:pPr algn="r"/>
            <a:r>
              <a:rPr lang="en-US" sz="800" b="1" dirty="0"/>
              <a:t>Analysis Zones </a:t>
            </a:r>
          </a:p>
          <a:p>
            <a:pPr algn="r"/>
            <a:r>
              <a:rPr lang="en-US" sz="800" b="1" dirty="0"/>
              <a:t>(TAZ)</a:t>
            </a:r>
            <a:endParaRPr lang="en-CA" sz="8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7EC3A-3B0C-46D9-B26A-9C686D024E20}"/>
              </a:ext>
            </a:extLst>
          </p:cNvPr>
          <p:cNvSpPr/>
          <p:nvPr/>
        </p:nvSpPr>
        <p:spPr>
          <a:xfrm>
            <a:off x="1854939" y="3786276"/>
            <a:ext cx="759919" cy="777289"/>
          </a:xfrm>
          <a:prstGeom prst="rect">
            <a:avLst/>
          </a:prstGeom>
          <a:solidFill>
            <a:srgbClr val="FF61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GTHA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TAZ geometry and general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CAFDF3-AC1F-40AB-8DA9-39A5F9AFE029}"/>
              </a:ext>
            </a:extLst>
          </p:cNvPr>
          <p:cNvSpPr/>
          <p:nvPr/>
        </p:nvSpPr>
        <p:spPr>
          <a:xfrm>
            <a:off x="2634169" y="3771832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1,716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3A321C-56CC-4DE6-BA76-6040A60698AB}"/>
              </a:ext>
            </a:extLst>
          </p:cNvPr>
          <p:cNvSpPr/>
          <p:nvPr/>
        </p:nvSpPr>
        <p:spPr>
          <a:xfrm>
            <a:off x="1293479" y="4603674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7CAC79-2C17-44E9-BA89-7D338469021C}"/>
              </a:ext>
            </a:extLst>
          </p:cNvPr>
          <p:cNvCxnSpPr/>
          <p:nvPr/>
        </p:nvCxnSpPr>
        <p:spPr>
          <a:xfrm>
            <a:off x="1178351" y="4174921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410BC3-EF13-47F0-9518-453C8829E298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482205" y="2961564"/>
            <a:ext cx="3033685" cy="1022623"/>
          </a:xfrm>
          <a:prstGeom prst="bentConnector3">
            <a:avLst>
              <a:gd name="adj1" fmla="val 8215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48F2F29-99B8-45D6-B475-338A78094086}"/>
              </a:ext>
            </a:extLst>
          </p:cNvPr>
          <p:cNvCxnSpPr>
            <a:cxnSpLocks/>
          </p:cNvCxnSpPr>
          <p:nvPr/>
        </p:nvCxnSpPr>
        <p:spPr>
          <a:xfrm>
            <a:off x="5010250" y="1891179"/>
            <a:ext cx="1470641" cy="752978"/>
          </a:xfrm>
          <a:prstGeom prst="bentConnector3">
            <a:avLst>
              <a:gd name="adj1" fmla="val 6533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95A2EB-5C69-49AE-8BCD-154509CB105B}"/>
              </a:ext>
            </a:extLst>
          </p:cNvPr>
          <p:cNvSpPr txBox="1"/>
          <p:nvPr/>
        </p:nvSpPr>
        <p:spPr>
          <a:xfrm>
            <a:off x="5127977" y="2434507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40FDBE8-5843-4438-A706-1190326AE6FE}"/>
              </a:ext>
            </a:extLst>
          </p:cNvPr>
          <p:cNvSpPr/>
          <p:nvPr/>
        </p:nvSpPr>
        <p:spPr>
          <a:xfrm>
            <a:off x="2924389" y="102376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2.1.1_teranet_gtha_da_spatial_join.ipynb</a:t>
            </a:r>
            <a:endParaRPr lang="en-CA" sz="800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DFBA07-9AFC-401E-A8A7-7ABBE106E3FE}"/>
              </a:ext>
            </a:extLst>
          </p:cNvPr>
          <p:cNvCxnSpPr>
            <a:cxnSpLocks/>
          </p:cNvCxnSpPr>
          <p:nvPr/>
        </p:nvCxnSpPr>
        <p:spPr>
          <a:xfrm flipV="1">
            <a:off x="3808085" y="317823"/>
            <a:ext cx="0" cy="7964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9638AB-4A9C-48D0-B0E8-7F6C63F1C6BF}"/>
              </a:ext>
            </a:extLst>
          </p:cNvPr>
          <p:cNvSpPr/>
          <p:nvPr/>
        </p:nvSpPr>
        <p:spPr>
          <a:xfrm>
            <a:off x="511019" y="3509839"/>
            <a:ext cx="111324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taz_info_obtain.ipynb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698DB95-F91A-4DA2-B92C-7D315AB9911B}"/>
              </a:ext>
            </a:extLst>
          </p:cNvPr>
          <p:cNvCxnSpPr>
            <a:cxnSpLocks/>
          </p:cNvCxnSpPr>
          <p:nvPr/>
        </p:nvCxnSpPr>
        <p:spPr>
          <a:xfrm flipV="1">
            <a:off x="1394714" y="373571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528AEF-62F9-4CF0-9B9E-DD28B4438106}"/>
              </a:ext>
            </a:extLst>
          </p:cNvPr>
          <p:cNvSpPr/>
          <p:nvPr/>
        </p:nvSpPr>
        <p:spPr>
          <a:xfrm>
            <a:off x="6194718" y="1594503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2.1.2_teranet_taz_spatial_join.ipynb</a:t>
            </a:r>
            <a:endParaRPr lang="en-CA" sz="800" dirty="0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B9F93A9-A043-4FAB-A8E6-60251ED42102}"/>
              </a:ext>
            </a:extLst>
          </p:cNvPr>
          <p:cNvCxnSpPr>
            <a:cxnSpLocks/>
          </p:cNvCxnSpPr>
          <p:nvPr/>
        </p:nvCxnSpPr>
        <p:spPr>
          <a:xfrm flipV="1">
            <a:off x="5779704" y="1809947"/>
            <a:ext cx="698881" cy="6245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7E22D2F-5F19-4042-874E-FE6D2E6370E3}"/>
              </a:ext>
            </a:extLst>
          </p:cNvPr>
          <p:cNvSpPr/>
          <p:nvPr/>
        </p:nvSpPr>
        <p:spPr>
          <a:xfrm>
            <a:off x="6494809" y="2434493"/>
            <a:ext cx="638006" cy="777289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802C14B-CF71-4A5C-AE7C-5AFD5543A018}"/>
              </a:ext>
            </a:extLst>
          </p:cNvPr>
          <p:cNvSpPr/>
          <p:nvPr/>
        </p:nvSpPr>
        <p:spPr>
          <a:xfrm>
            <a:off x="7145106" y="2419823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19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EAACAAB-BF7F-464B-94C6-8EC982F13055}"/>
              </a:ext>
            </a:extLst>
          </p:cNvPr>
          <p:cNvSpPr txBox="1"/>
          <p:nvPr/>
        </p:nvSpPr>
        <p:spPr>
          <a:xfrm>
            <a:off x="5127977" y="3235898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'TAZ_O'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F5D3DEC-F10C-4760-9D86-C4EB5844EF80}"/>
              </a:ext>
            </a:extLst>
          </p:cNvPr>
          <p:cNvSpPr txBox="1"/>
          <p:nvPr/>
        </p:nvSpPr>
        <p:spPr>
          <a:xfrm>
            <a:off x="253905" y="53953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Forward </a:t>
            </a:r>
          </a:p>
          <a:p>
            <a:pPr algn="r"/>
            <a:r>
              <a:rPr lang="en-US" sz="800" b="1" dirty="0"/>
              <a:t>Sortation Areas </a:t>
            </a:r>
          </a:p>
          <a:p>
            <a:pPr algn="r"/>
            <a:r>
              <a:rPr lang="en-US" sz="800" b="1" dirty="0"/>
              <a:t>(FSA)</a:t>
            </a:r>
            <a:endParaRPr lang="en-CA" sz="8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14C3A8D-EE7C-43A5-B6EF-9B6BD6AED5CB}"/>
              </a:ext>
            </a:extLst>
          </p:cNvPr>
          <p:cNvSpPr/>
          <p:nvPr/>
        </p:nvSpPr>
        <p:spPr>
          <a:xfrm>
            <a:off x="1854939" y="5229969"/>
            <a:ext cx="758149" cy="7772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Canada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FSA geometry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F0200C-93A9-4387-B96E-20A22DB5BF0C}"/>
              </a:ext>
            </a:extLst>
          </p:cNvPr>
          <p:cNvSpPr/>
          <p:nvPr/>
        </p:nvSpPr>
        <p:spPr>
          <a:xfrm>
            <a:off x="2614608" y="5218964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1,614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BFCE6DA-1249-4B59-8E41-ECE42CA9DA35}"/>
              </a:ext>
            </a:extLst>
          </p:cNvPr>
          <p:cNvCxnSpPr>
            <a:cxnSpLocks/>
            <a:stCxn id="136" idx="3"/>
            <a:endCxn id="144" idx="1"/>
          </p:cNvCxnSpPr>
          <p:nvPr/>
        </p:nvCxnSpPr>
        <p:spPr>
          <a:xfrm flipV="1">
            <a:off x="3462644" y="4464605"/>
            <a:ext cx="4358606" cy="96671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19738AD-F868-4EE7-8DE1-FBE30DCD0013}"/>
              </a:ext>
            </a:extLst>
          </p:cNvPr>
          <p:cNvSpPr txBox="1"/>
          <p:nvPr/>
        </p:nvSpPr>
        <p:spPr>
          <a:xfrm>
            <a:off x="6535175" y="3557252"/>
            <a:ext cx="816249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#3.1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1F6F390-5133-4151-A150-75F9AC6AAD98}"/>
              </a:ext>
            </a:extLst>
          </p:cNvPr>
          <p:cNvSpPr/>
          <p:nvPr/>
        </p:nvSpPr>
        <p:spPr>
          <a:xfrm>
            <a:off x="364921" y="4954177"/>
            <a:ext cx="1686137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Download from library website (**)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2C3138-B46E-44DF-9D10-C0CCB0CF046C}"/>
              </a:ext>
            </a:extLst>
          </p:cNvPr>
          <p:cNvCxnSpPr>
            <a:cxnSpLocks/>
          </p:cNvCxnSpPr>
          <p:nvPr/>
        </p:nvCxnSpPr>
        <p:spPr>
          <a:xfrm flipV="1">
            <a:off x="1394714" y="5179406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12B5586-E7C3-4FC7-8B83-7831AFF6F305}"/>
              </a:ext>
            </a:extLst>
          </p:cNvPr>
          <p:cNvSpPr/>
          <p:nvPr/>
        </p:nvSpPr>
        <p:spPr>
          <a:xfrm>
            <a:off x="3267774" y="4304215"/>
            <a:ext cx="187650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2.1.3_teranet_pg_fsa_spatial_join.ipynb</a:t>
            </a:r>
            <a:endParaRPr lang="en-CA" sz="8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2287409-F004-437F-9DDE-C92A6055598F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5144277" y="4292605"/>
            <a:ext cx="1385047" cy="11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D4F4263-5F27-4802-BC8A-F29292B0321D}"/>
              </a:ext>
            </a:extLst>
          </p:cNvPr>
          <p:cNvSpPr/>
          <p:nvPr/>
        </p:nvSpPr>
        <p:spPr>
          <a:xfrm>
            <a:off x="7821250" y="4075960"/>
            <a:ext cx="638006" cy="777289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FSA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DD0DA21-986F-47A7-8EEC-3D22625EFC0E}"/>
              </a:ext>
            </a:extLst>
          </p:cNvPr>
          <p:cNvSpPr/>
          <p:nvPr/>
        </p:nvSpPr>
        <p:spPr>
          <a:xfrm>
            <a:off x="8474166" y="4074808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20992C-16E7-4A2A-A036-2A3343B7F231}"/>
              </a:ext>
            </a:extLst>
          </p:cNvPr>
          <p:cNvSpPr txBox="1"/>
          <p:nvPr/>
        </p:nvSpPr>
        <p:spPr>
          <a:xfrm>
            <a:off x="5822467" y="402388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‘FSA'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3A6F6A9-3FE5-4DE0-AB5A-C4089DA76E88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1177820" y="5618613"/>
            <a:ext cx="67711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CEFC25F-0C1A-4F52-825B-A2ACE3DB3AEE}"/>
              </a:ext>
            </a:extLst>
          </p:cNvPr>
          <p:cNvSpPr/>
          <p:nvPr/>
        </p:nvSpPr>
        <p:spPr>
          <a:xfrm>
            <a:off x="2011720" y="4972584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https://mdl.library.utoronto.ca/collections/geospatial-data/platinum-postal-code-suite-4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C4F3D02-3F46-457C-AD13-CCD09B604551}"/>
              </a:ext>
            </a:extLst>
          </p:cNvPr>
          <p:cNvSpPr txBox="1"/>
          <p:nvPr/>
        </p:nvSpPr>
        <p:spPr>
          <a:xfrm rot="16200000">
            <a:off x="-165496" y="509901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D8B2588-6673-478C-BFB3-CF0E2368B902}"/>
              </a:ext>
            </a:extLst>
          </p:cNvPr>
          <p:cNvCxnSpPr>
            <a:cxnSpLocks/>
          </p:cNvCxnSpPr>
          <p:nvPr/>
        </p:nvCxnSpPr>
        <p:spPr>
          <a:xfrm>
            <a:off x="7132815" y="3123736"/>
            <a:ext cx="688435" cy="1106923"/>
          </a:xfrm>
          <a:prstGeom prst="bentConnector3">
            <a:avLst>
              <a:gd name="adj1" fmla="val 433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7623F470-9BBE-45E5-AEC0-EFBCDD2FEC73}"/>
              </a:ext>
            </a:extLst>
          </p:cNvPr>
          <p:cNvSpPr txBox="1"/>
          <p:nvPr/>
        </p:nvSpPr>
        <p:spPr>
          <a:xfrm rot="16200000">
            <a:off x="-248051" y="2793116"/>
            <a:ext cx="931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3C29901-F858-4DCA-BE62-3EBB0820FEDE}"/>
              </a:ext>
            </a:extLst>
          </p:cNvPr>
          <p:cNvSpPr txBox="1"/>
          <p:nvPr/>
        </p:nvSpPr>
        <p:spPr>
          <a:xfrm rot="16200000">
            <a:off x="-291697" y="734146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2D441B0-75AD-4ABC-B590-34FE94362E85}"/>
              </a:ext>
            </a:extLst>
          </p:cNvPr>
          <p:cNvSpPr txBox="1"/>
          <p:nvPr/>
        </p:nvSpPr>
        <p:spPr>
          <a:xfrm>
            <a:off x="367185" y="6841864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Parcel-level</a:t>
            </a:r>
          </a:p>
          <a:p>
            <a:pPr algn="r"/>
            <a:r>
              <a:rPr lang="en-US" sz="800" b="1" dirty="0"/>
              <a:t>Land Use</a:t>
            </a:r>
          </a:p>
          <a:p>
            <a:pPr algn="r"/>
            <a:r>
              <a:rPr lang="en-US" sz="800" b="1" dirty="0"/>
              <a:t>for GTA </a:t>
            </a:r>
          </a:p>
          <a:p>
            <a:pPr algn="r"/>
            <a:r>
              <a:rPr lang="en-US" sz="800" b="1" dirty="0"/>
              <a:t>and Hamilton</a:t>
            </a:r>
            <a:endParaRPr lang="en-CA" sz="800" b="1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5409C76-B3C1-4C6B-BDC4-FCBC9178FE74}"/>
              </a:ext>
            </a:extLst>
          </p:cNvPr>
          <p:cNvSpPr/>
          <p:nvPr/>
        </p:nvSpPr>
        <p:spPr>
          <a:xfrm>
            <a:off x="1854037" y="6584596"/>
            <a:ext cx="760818" cy="777289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GTHA</a:t>
            </a:r>
          </a:p>
          <a:p>
            <a:pPr algn="ctr"/>
            <a:r>
              <a:rPr lang="en-US" sz="900" dirty="0"/>
              <a:t>parcel-level land use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FC0A291-6039-48E5-9D4D-028CFABF9CBC}"/>
              </a:ext>
            </a:extLst>
          </p:cNvPr>
          <p:cNvSpPr/>
          <p:nvPr/>
        </p:nvSpPr>
        <p:spPr>
          <a:xfrm>
            <a:off x="2630728" y="6573905"/>
            <a:ext cx="1051254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1,664,862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DAC631C8-A902-4CA4-9C81-B5E96B1C8283}"/>
              </a:ext>
            </a:extLst>
          </p:cNvPr>
          <p:cNvCxnSpPr>
            <a:cxnSpLocks/>
            <a:stCxn id="189" idx="3"/>
          </p:cNvCxnSpPr>
          <p:nvPr/>
        </p:nvCxnSpPr>
        <p:spPr>
          <a:xfrm flipV="1">
            <a:off x="3681982" y="6384394"/>
            <a:ext cx="5021559" cy="401866"/>
          </a:xfrm>
          <a:prstGeom prst="bentConnector3">
            <a:avLst>
              <a:gd name="adj1" fmla="val 9139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6C57F27F-87C7-471E-8F82-F89FF4737871}"/>
              </a:ext>
            </a:extLst>
          </p:cNvPr>
          <p:cNvSpPr txBox="1"/>
          <p:nvPr/>
        </p:nvSpPr>
        <p:spPr>
          <a:xfrm>
            <a:off x="7401273" y="5820278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#4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A409538-4704-4D02-85B8-A76458924028}"/>
              </a:ext>
            </a:extLst>
          </p:cNvPr>
          <p:cNvSpPr/>
          <p:nvPr/>
        </p:nvSpPr>
        <p:spPr>
          <a:xfrm>
            <a:off x="848275" y="6312572"/>
            <a:ext cx="86374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lu_obtain.ipynb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F5CABEE-2ABA-4490-98A8-F501D5F36809}"/>
              </a:ext>
            </a:extLst>
          </p:cNvPr>
          <p:cNvCxnSpPr>
            <a:cxnSpLocks/>
          </p:cNvCxnSpPr>
          <p:nvPr/>
        </p:nvCxnSpPr>
        <p:spPr>
          <a:xfrm flipV="1">
            <a:off x="1418137" y="653403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BC9B3F7-FD74-4A85-A3AF-4AF3044CB41B}"/>
              </a:ext>
            </a:extLst>
          </p:cNvPr>
          <p:cNvSpPr/>
          <p:nvPr/>
        </p:nvSpPr>
        <p:spPr>
          <a:xfrm>
            <a:off x="8685958" y="5813799"/>
            <a:ext cx="1087412" cy="77728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 dataset,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 FSA, PCA_ID, pin_lu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32F3F5C-7593-4638-B2CD-D84878B84A6A}"/>
              </a:ext>
            </a:extLst>
          </p:cNvPr>
          <p:cNvSpPr/>
          <p:nvPr/>
        </p:nvSpPr>
        <p:spPr>
          <a:xfrm>
            <a:off x="8685909" y="5251516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6,803,767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27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B5D238-24BA-45F1-9D28-77CC5E0E63CD}"/>
              </a:ext>
            </a:extLst>
          </p:cNvPr>
          <p:cNvCxnSpPr/>
          <p:nvPr/>
        </p:nvCxnSpPr>
        <p:spPr>
          <a:xfrm>
            <a:off x="1178351" y="6973379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130CC4A-94C5-4CB3-AD01-728955B16181}"/>
              </a:ext>
            </a:extLst>
          </p:cNvPr>
          <p:cNvSpPr txBox="1"/>
          <p:nvPr/>
        </p:nvSpPr>
        <p:spPr>
          <a:xfrm rot="16200000">
            <a:off x="-341277" y="6521399"/>
            <a:ext cx="1400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Geography </a:t>
            </a:r>
          </a:p>
          <a:p>
            <a:pPr algn="r"/>
            <a:r>
              <a:rPr lang="en-US" sz="2000" b="1" dirty="0"/>
              <a:t>dept.</a:t>
            </a:r>
            <a:endParaRPr lang="en-CA" sz="2000" b="1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56D1531-CFFE-43AF-B596-B6BB75859D11}"/>
              </a:ext>
            </a:extLst>
          </p:cNvPr>
          <p:cNvSpPr/>
          <p:nvPr/>
        </p:nvSpPr>
        <p:spPr>
          <a:xfrm>
            <a:off x="511019" y="231235"/>
            <a:ext cx="1177570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Received from Teranet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2417C65-ED5B-4A30-B881-E234964AD791}"/>
              </a:ext>
            </a:extLst>
          </p:cNvPr>
          <p:cNvCxnSpPr>
            <a:cxnSpLocks/>
          </p:cNvCxnSpPr>
          <p:nvPr/>
        </p:nvCxnSpPr>
        <p:spPr>
          <a:xfrm flipV="1">
            <a:off x="1394714" y="446679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D459A28-4038-4096-AD33-47F5A33F42B9}"/>
              </a:ext>
            </a:extLst>
          </p:cNvPr>
          <p:cNvSpPr/>
          <p:nvPr/>
        </p:nvSpPr>
        <p:spPr>
          <a:xfrm>
            <a:off x="4989266" y="6325054"/>
            <a:ext cx="1720361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2.1.4_teranet_lu_spatial_join.ipynb</a:t>
            </a:r>
            <a:endParaRPr lang="en-CA" sz="800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B070C8A-F1DA-4EF0-856B-12C9D2FB2D11}"/>
              </a:ext>
            </a:extLst>
          </p:cNvPr>
          <p:cNvCxnSpPr>
            <a:cxnSpLocks/>
            <a:stCxn id="208" idx="3"/>
            <a:endCxn id="191" idx="1"/>
          </p:cNvCxnSpPr>
          <p:nvPr/>
        </p:nvCxnSpPr>
        <p:spPr>
          <a:xfrm flipV="1">
            <a:off x="6709627" y="6220388"/>
            <a:ext cx="691646" cy="2123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C4F0ADE1-C1E4-4A8E-AE67-3204DAD3C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9893" y="5254930"/>
            <a:ext cx="1209870" cy="42226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9595B03-EDB3-4D07-8B8C-BAB9F684C6B2}"/>
              </a:ext>
            </a:extLst>
          </p:cNvPr>
          <p:cNvSpPr/>
          <p:nvPr/>
        </p:nvSpPr>
        <p:spPr>
          <a:xfrm>
            <a:off x="6375139" y="2131688"/>
            <a:ext cx="182614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data/teranet/1.2_Teranet_DA_TAZ.csv 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B68DF7B-5DC4-438F-BBFC-29B4C914C898}"/>
              </a:ext>
            </a:extLst>
          </p:cNvPr>
          <p:cNvSpPr/>
          <p:nvPr/>
        </p:nvSpPr>
        <p:spPr>
          <a:xfrm>
            <a:off x="7722642" y="3776762"/>
            <a:ext cx="219803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data/teranet/1.3_Teranet_DA_TAZ_PG_FSA.csv 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7F73A71-A60D-459F-8A96-8C6C49D45608}"/>
              </a:ext>
            </a:extLst>
          </p:cNvPr>
          <p:cNvSpPr/>
          <p:nvPr/>
        </p:nvSpPr>
        <p:spPr>
          <a:xfrm>
            <a:off x="7688836" y="7101878"/>
            <a:ext cx="2190023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data/teranet/1.4_Teranet_DA_TAZ_FSA_LU.csv 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DDC5C28-D030-49C5-A696-63F91DB78FB2}"/>
              </a:ext>
            </a:extLst>
          </p:cNvPr>
          <p:cNvSpPr txBox="1"/>
          <p:nvPr/>
        </p:nvSpPr>
        <p:spPr>
          <a:xfrm>
            <a:off x="5430938" y="6858171"/>
            <a:ext cx="2948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columns: ‘pin_lu', ‘LANDUSE', ‘PROP_CODE'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74F7FC7A-D7E6-44FD-9DC0-DE7D23492F8C}"/>
              </a:ext>
            </a:extLst>
          </p:cNvPr>
          <p:cNvSpPr txBox="1">
            <a:spLocks/>
          </p:cNvSpPr>
          <p:nvPr/>
        </p:nvSpPr>
        <p:spPr>
          <a:xfrm>
            <a:off x="7455585" y="193256"/>
            <a:ext cx="2433556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2.1 Teranet Spatial joins</a:t>
            </a:r>
            <a:endParaRPr lang="en-CA" b="1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7D16050-A595-458E-B22E-71D974D5C336}"/>
              </a:ext>
            </a:extLst>
          </p:cNvPr>
          <p:cNvCxnSpPr/>
          <p:nvPr/>
        </p:nvCxnSpPr>
        <p:spPr>
          <a:xfrm>
            <a:off x="7527016" y="1372551"/>
            <a:ext cx="23177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DAA167-D23C-4573-88C9-107AA98B1F9A}"/>
              </a:ext>
            </a:extLst>
          </p:cNvPr>
          <p:cNvCxnSpPr>
            <a:cxnSpLocks/>
          </p:cNvCxnSpPr>
          <p:nvPr/>
        </p:nvCxnSpPr>
        <p:spPr>
          <a:xfrm flipV="1">
            <a:off x="7302532" y="220348"/>
            <a:ext cx="0" cy="9440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0BCC469-3636-4B74-B59F-97EB793259A3}"/>
              </a:ext>
            </a:extLst>
          </p:cNvPr>
          <p:cNvCxnSpPr>
            <a:cxnSpLocks/>
          </p:cNvCxnSpPr>
          <p:nvPr/>
        </p:nvCxnSpPr>
        <p:spPr>
          <a:xfrm flipV="1">
            <a:off x="9487717" y="6606540"/>
            <a:ext cx="0" cy="4953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AAB1153-E44F-439E-B206-583111DF45E2}"/>
              </a:ext>
            </a:extLst>
          </p:cNvPr>
          <p:cNvSpPr/>
          <p:nvPr/>
        </p:nvSpPr>
        <p:spPr>
          <a:xfrm>
            <a:off x="3651207" y="5546474"/>
            <a:ext cx="758149" cy="777289"/>
          </a:xfrm>
          <a:prstGeom prst="rect">
            <a:avLst/>
          </a:prstGeom>
          <a:solidFill>
            <a:srgbClr val="FF74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Ontario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Postal Code Geography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5A741D-8310-4892-8429-8E1959DB5B4F}"/>
              </a:ext>
            </a:extLst>
          </p:cNvPr>
          <p:cNvSpPr/>
          <p:nvPr/>
        </p:nvSpPr>
        <p:spPr>
          <a:xfrm>
            <a:off x="4432308" y="5534732"/>
            <a:ext cx="881933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555,668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12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60C30F-42FB-400F-9553-E25160D947D5}"/>
              </a:ext>
            </a:extLst>
          </p:cNvPr>
          <p:cNvCxnSpPr>
            <a:cxnSpLocks/>
          </p:cNvCxnSpPr>
          <p:nvPr/>
        </p:nvCxnSpPr>
        <p:spPr>
          <a:xfrm flipV="1">
            <a:off x="1160454" y="6125427"/>
            <a:ext cx="2470327" cy="139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52BC58B-C415-4C7D-992E-3417131D7DCB}"/>
              </a:ext>
            </a:extLst>
          </p:cNvPr>
          <p:cNvCxnSpPr>
            <a:cxnSpLocks/>
          </p:cNvCxnSpPr>
          <p:nvPr/>
        </p:nvCxnSpPr>
        <p:spPr>
          <a:xfrm flipV="1">
            <a:off x="4407305" y="4690510"/>
            <a:ext cx="3413945" cy="1436520"/>
          </a:xfrm>
          <a:prstGeom prst="bentConnector3">
            <a:avLst>
              <a:gd name="adj1" fmla="val 8348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96DEE8F-92AF-4971-A813-1ED3160244B8}"/>
              </a:ext>
            </a:extLst>
          </p:cNvPr>
          <p:cNvSpPr txBox="1"/>
          <p:nvPr/>
        </p:nvSpPr>
        <p:spPr>
          <a:xfrm>
            <a:off x="6349413" y="4597808"/>
            <a:ext cx="816250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A7BE018-BC60-4C28-B491-1F658D939D5B}"/>
              </a:ext>
            </a:extLst>
          </p:cNvPr>
          <p:cNvCxnSpPr>
            <a:cxnSpLocks/>
            <a:stCxn id="142" idx="3"/>
            <a:endCxn id="95" idx="1"/>
          </p:cNvCxnSpPr>
          <p:nvPr/>
        </p:nvCxnSpPr>
        <p:spPr>
          <a:xfrm>
            <a:off x="5144277" y="4411937"/>
            <a:ext cx="1205136" cy="5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41FC956-ECB3-42FA-B039-D0A94E145D48}"/>
              </a:ext>
            </a:extLst>
          </p:cNvPr>
          <p:cNvSpPr txBox="1"/>
          <p:nvPr/>
        </p:nvSpPr>
        <p:spPr>
          <a:xfrm>
            <a:off x="5285867" y="5378737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‘PCA_ID', ‘postal_code_dmti’,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‘MAF_ID’, ‘DEL_M_ID'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2EEAE96-FFB8-4B6F-BBD0-67DF5FD9ED75}"/>
              </a:ext>
            </a:extLst>
          </p:cNvPr>
          <p:cNvCxnSpPr>
            <a:cxnSpLocks/>
          </p:cNvCxnSpPr>
          <p:nvPr/>
        </p:nvCxnSpPr>
        <p:spPr>
          <a:xfrm flipV="1">
            <a:off x="1547114" y="5179406"/>
            <a:ext cx="0" cy="9460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18EDD0-0474-4C50-9787-100FC414C0ED}"/>
              </a:ext>
            </a:extLst>
          </p:cNvPr>
          <p:cNvSpPr txBox="1"/>
          <p:nvPr/>
        </p:nvSpPr>
        <p:spPr>
          <a:xfrm>
            <a:off x="455162" y="5959441"/>
            <a:ext cx="68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Postal Code</a:t>
            </a:r>
          </a:p>
          <a:p>
            <a:pPr algn="r"/>
            <a:r>
              <a:rPr lang="en-US" sz="800" b="1" dirty="0"/>
              <a:t>Geography</a:t>
            </a:r>
            <a:endParaRPr lang="en-CA" sz="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FC8B4C7-1647-4CA6-A48A-63C9AC5075F7}"/>
              </a:ext>
            </a:extLst>
          </p:cNvPr>
          <p:cNvSpPr txBox="1"/>
          <p:nvPr/>
        </p:nvSpPr>
        <p:spPr>
          <a:xfrm rot="16200000">
            <a:off x="-310247" y="3996901"/>
            <a:ext cx="105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TAZ/TTS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697755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170DAD0-61AF-4F06-9B32-63280D2D6AB6}"/>
              </a:ext>
            </a:extLst>
          </p:cNvPr>
          <p:cNvSpPr/>
          <p:nvPr/>
        </p:nvSpPr>
        <p:spPr>
          <a:xfrm>
            <a:off x="4339272" y="3403154"/>
            <a:ext cx="1402080" cy="1481863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consistency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816132" y="3407592"/>
            <a:ext cx="1402080" cy="148186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6C51461-4877-4E3A-995E-559BB4D8A1FD}"/>
              </a:ext>
            </a:extLst>
          </p:cNvPr>
          <p:cNvSpPr/>
          <p:nvPr/>
        </p:nvSpPr>
        <p:spPr>
          <a:xfrm>
            <a:off x="7975870" y="3405256"/>
            <a:ext cx="1402080" cy="1481863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2577702" y="3412742"/>
            <a:ext cx="1402080" cy="1481863"/>
          </a:xfrm>
          <a:prstGeom prst="ca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6157062" y="3412741"/>
            <a:ext cx="1402080" cy="1481863"/>
          </a:xfrm>
          <a:prstGeom prst="can">
            <a:avLst/>
          </a:prstGeom>
          <a:solidFill>
            <a:srgbClr val="FF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new attributes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E616F-82FD-4EDE-AF5B-BF3875D5606B}"/>
              </a:ext>
            </a:extLst>
          </p:cNvPr>
          <p:cNvSpPr/>
          <p:nvPr/>
        </p:nvSpPr>
        <p:spPr>
          <a:xfrm>
            <a:off x="1328659" y="5655044"/>
            <a:ext cx="3342237" cy="122163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3D70D-6F1C-4C3C-B218-256FAD07AB84}"/>
              </a:ext>
            </a:extLst>
          </p:cNvPr>
          <p:cNvSpPr/>
          <p:nvPr/>
        </p:nvSpPr>
        <p:spPr>
          <a:xfrm>
            <a:off x="551280" y="5157750"/>
            <a:ext cx="18422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39D72-94BA-4BAA-8352-C6E287E5B65E}"/>
              </a:ext>
            </a:extLst>
          </p:cNvPr>
          <p:cNvSpPr txBox="1"/>
          <p:nvPr/>
        </p:nvSpPr>
        <p:spPr>
          <a:xfrm>
            <a:off x="551280" y="5157750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HHSaleHistory.csv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D5AA7-6782-4CC7-8D6D-516136D57FFF}"/>
              </a:ext>
            </a:extLst>
          </p:cNvPr>
          <p:cNvSpPr/>
          <p:nvPr/>
        </p:nvSpPr>
        <p:spPr>
          <a:xfrm>
            <a:off x="3780576" y="5102873"/>
            <a:ext cx="2540503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C686-AD98-4F30-ABB2-E8400A18D24E}"/>
              </a:ext>
            </a:extLst>
          </p:cNvPr>
          <p:cNvSpPr txBox="1"/>
          <p:nvPr/>
        </p:nvSpPr>
        <p:spPr>
          <a:xfrm>
            <a:off x="1382367" y="5661096"/>
            <a:ext cx="3288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1.1_Teranet_DA.csv</a:t>
            </a:r>
          </a:p>
          <a:p>
            <a:r>
              <a:rPr lang="en-CA" dirty="0"/>
              <a:t>1.2_Teranet_DA_TAZ.csv</a:t>
            </a:r>
          </a:p>
          <a:p>
            <a:r>
              <a:rPr lang="en-CA" dirty="0"/>
              <a:t>1.3_Teranet_DA_TAZ_FSA.csv</a:t>
            </a:r>
          </a:p>
          <a:p>
            <a:r>
              <a:rPr lang="en-CA" dirty="0"/>
              <a:t>1.4_Teranet_DA_TAZ_FSA_LU.csv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8EAFA-0B53-43D9-8CC0-9F04BD446AB7}"/>
              </a:ext>
            </a:extLst>
          </p:cNvPr>
          <p:cNvSpPr/>
          <p:nvPr/>
        </p:nvSpPr>
        <p:spPr>
          <a:xfrm>
            <a:off x="5131457" y="5650587"/>
            <a:ext cx="3288528" cy="77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E8C9F-4E56-4B7A-8692-79C956F4F203}"/>
              </a:ext>
            </a:extLst>
          </p:cNvPr>
          <p:cNvSpPr txBox="1"/>
          <p:nvPr/>
        </p:nvSpPr>
        <p:spPr>
          <a:xfrm>
            <a:off x="3780576" y="5148409"/>
            <a:ext cx="25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2_Teranet_consistent.csv</a:t>
            </a:r>
            <a:endParaRPr lang="en-CA" dirty="0"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16E0F-9ABA-41EE-BA84-0B8B225644F7}"/>
              </a:ext>
            </a:extLst>
          </p:cNvPr>
          <p:cNvSpPr txBox="1"/>
          <p:nvPr/>
        </p:nvSpPr>
        <p:spPr>
          <a:xfrm>
            <a:off x="5196933" y="5736203"/>
            <a:ext cx="317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3_Teranet_new_cols.csv</a:t>
            </a:r>
          </a:p>
          <a:p>
            <a:r>
              <a:rPr lang="nn-NO" dirty="0">
                <a:cs typeface="Courier New" panose="02070309020205020404" pitchFamily="49" charset="0"/>
              </a:rPr>
              <a:t>3_Teranet_nonan_new_cols.csv</a:t>
            </a:r>
            <a:endParaRPr lang="en-CA" dirty="0">
              <a:cs typeface="Courier New" panose="02070309020205020404" pitchFamily="49" charset="0"/>
            </a:endParaRPr>
          </a:p>
          <a:p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2AF32B-9FD8-47EB-AB0F-1BB6119E71C5}"/>
              </a:ext>
            </a:extLst>
          </p:cNvPr>
          <p:cNvCxnSpPr>
            <a:stCxn id="3" idx="3"/>
          </p:cNvCxnSpPr>
          <p:nvPr/>
        </p:nvCxnSpPr>
        <p:spPr>
          <a:xfrm>
            <a:off x="1517172" y="4889455"/>
            <a:ext cx="0" cy="26250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C577A9-D888-428F-9741-9DEE25953BD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265899" y="4894605"/>
            <a:ext cx="12843" cy="7537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BA32A9-FE50-4ED7-9EC4-7F6D7328CFE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40312" y="4885017"/>
            <a:ext cx="0" cy="21785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D18A56-A813-45E0-9CD1-C3CCE5199718}"/>
              </a:ext>
            </a:extLst>
          </p:cNvPr>
          <p:cNvCxnSpPr>
            <a:cxnSpLocks/>
          </p:cNvCxnSpPr>
          <p:nvPr/>
        </p:nvCxnSpPr>
        <p:spPr>
          <a:xfrm>
            <a:off x="7412580" y="4837070"/>
            <a:ext cx="0" cy="81125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9C7DB-7AC9-45AC-AA40-53D8E9240CA6}"/>
              </a:ext>
            </a:extLst>
          </p:cNvPr>
          <p:cNvSpPr/>
          <p:nvPr/>
        </p:nvSpPr>
        <p:spPr>
          <a:xfrm>
            <a:off x="7906439" y="5089603"/>
            <a:ext cx="1537121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FEFB7-DC63-4B6C-A4D6-C93DB117CFDF}"/>
              </a:ext>
            </a:extLst>
          </p:cNvPr>
          <p:cNvSpPr txBox="1"/>
          <p:nvPr/>
        </p:nvSpPr>
        <p:spPr>
          <a:xfrm>
            <a:off x="8045460" y="5135139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410005-4B00-4D82-BA6B-C8C6F2F5A4E3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 flipH="1">
            <a:off x="8675000" y="4887119"/>
            <a:ext cx="1910" cy="20248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1328659" y="340180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3079536" y="34011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4856933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371069" y="34095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6660780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A3A413B-FFFE-40AA-943E-FB88BB90A8E1}"/>
              </a:ext>
            </a:extLst>
          </p:cNvPr>
          <p:cNvSpPr/>
          <p:nvPr/>
        </p:nvSpPr>
        <p:spPr>
          <a:xfrm>
            <a:off x="2282370" y="3759992"/>
            <a:ext cx="238791" cy="7827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BA0939F-4AD1-47ED-9A01-8FFF993600EF}"/>
              </a:ext>
            </a:extLst>
          </p:cNvPr>
          <p:cNvSpPr/>
          <p:nvPr/>
        </p:nvSpPr>
        <p:spPr>
          <a:xfrm>
            <a:off x="4031676" y="3766802"/>
            <a:ext cx="238791" cy="782782"/>
          </a:xfrm>
          <a:prstGeom prst="rightArrow">
            <a:avLst/>
          </a:prstGeom>
          <a:solidFill>
            <a:srgbClr val="0A768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3E4C2BB-95CB-4CE5-8FCF-D49D1BFC5047}"/>
              </a:ext>
            </a:extLst>
          </p:cNvPr>
          <p:cNvSpPr/>
          <p:nvPr/>
        </p:nvSpPr>
        <p:spPr>
          <a:xfrm>
            <a:off x="5829303" y="3769995"/>
            <a:ext cx="238791" cy="782782"/>
          </a:xfrm>
          <a:prstGeom prst="rightArrow">
            <a:avLst/>
          </a:prstGeom>
          <a:solidFill>
            <a:srgbClr val="064E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B3489B-2F77-45DA-996F-5054763B66C2}"/>
              </a:ext>
            </a:extLst>
          </p:cNvPr>
          <p:cNvSpPr/>
          <p:nvPr/>
        </p:nvSpPr>
        <p:spPr>
          <a:xfrm>
            <a:off x="7648110" y="3744034"/>
            <a:ext cx="238791" cy="782782"/>
          </a:xfrm>
          <a:prstGeom prst="rightArrow">
            <a:avLst/>
          </a:prstGeom>
          <a:solidFill>
            <a:srgbClr val="232C3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0B6C02-90E4-41D1-95B1-5F33B4554AFE}"/>
              </a:ext>
            </a:extLst>
          </p:cNvPr>
          <p:cNvSpPr/>
          <p:nvPr/>
        </p:nvSpPr>
        <p:spPr>
          <a:xfrm>
            <a:off x="776555" y="1533975"/>
            <a:ext cx="3719391" cy="1221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BE54-50F1-4054-9B5B-9814D8F6247A}"/>
              </a:ext>
            </a:extLst>
          </p:cNvPr>
          <p:cNvSpPr txBox="1"/>
          <p:nvPr/>
        </p:nvSpPr>
        <p:spPr>
          <a:xfrm>
            <a:off x="803034" y="1615682"/>
            <a:ext cx="36656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2.1.1_teranet_gtha_da_spatial_join.ipynb</a:t>
            </a:r>
          </a:p>
          <a:p>
            <a:r>
              <a:rPr lang="sv-SE" sz="1600" dirty="0"/>
              <a:t>2.1.2_teranet_taz_spatial_join.ipynb</a:t>
            </a:r>
            <a:endParaRPr lang="en-CA" sz="1600" dirty="0"/>
          </a:p>
          <a:p>
            <a:r>
              <a:rPr lang="pt-BR" sz="1600" dirty="0"/>
              <a:t>2.1.3_teranet_pg_fsa_spatial_join.ipynb</a:t>
            </a:r>
            <a:endParaRPr lang="en-CA" sz="1600" dirty="0"/>
          </a:p>
          <a:p>
            <a:r>
              <a:rPr lang="sv-SE" sz="1600" dirty="0"/>
              <a:t>2.1.4_teranet_lu_spatial_join.ipynb</a:t>
            </a:r>
            <a:endParaRPr lang="en-CA" sz="1600" dirty="0"/>
          </a:p>
          <a:p>
            <a:endParaRPr lang="en-CA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61A5A8-E896-4BED-B578-81F3D1F1CA10}"/>
              </a:ext>
            </a:extLst>
          </p:cNvPr>
          <p:cNvSpPr/>
          <p:nvPr/>
        </p:nvSpPr>
        <p:spPr>
          <a:xfrm>
            <a:off x="2764277" y="2897723"/>
            <a:ext cx="2722797" cy="37618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9D02-85CA-40E9-91EE-92F02095B5C4}"/>
              </a:ext>
            </a:extLst>
          </p:cNvPr>
          <p:cNvSpPr txBox="1"/>
          <p:nvPr/>
        </p:nvSpPr>
        <p:spPr>
          <a:xfrm>
            <a:off x="2764277" y="2921575"/>
            <a:ext cx="272279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2.2_teranet_consistency.ipynb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0E5D82-CF41-46FC-8437-8547259CEE53}"/>
              </a:ext>
            </a:extLst>
          </p:cNvPr>
          <p:cNvSpPr/>
          <p:nvPr/>
        </p:nvSpPr>
        <p:spPr>
          <a:xfrm>
            <a:off x="5072078" y="1566048"/>
            <a:ext cx="3228259" cy="698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1E4F02-0514-4EB7-AE6C-A9B3435237F8}"/>
              </a:ext>
            </a:extLst>
          </p:cNvPr>
          <p:cNvSpPr txBox="1"/>
          <p:nvPr/>
        </p:nvSpPr>
        <p:spPr>
          <a:xfrm>
            <a:off x="5040312" y="1615673"/>
            <a:ext cx="3185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2.3_teranet_new_cols.ipynb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2.3_teranet_nonan_new_cols.ipynb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485352-376B-4499-98E1-54FC1089C4B2}"/>
              </a:ext>
            </a:extLst>
          </p:cNvPr>
          <p:cNvCxnSpPr>
            <a:cxnSpLocks/>
          </p:cNvCxnSpPr>
          <p:nvPr/>
        </p:nvCxnSpPr>
        <p:spPr>
          <a:xfrm>
            <a:off x="2319848" y="2762658"/>
            <a:ext cx="0" cy="12047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9AF8F2-2FC7-46DA-9EED-4A1DCE0525E4}"/>
              </a:ext>
            </a:extLst>
          </p:cNvPr>
          <p:cNvCxnSpPr>
            <a:cxnSpLocks/>
          </p:cNvCxnSpPr>
          <p:nvPr/>
        </p:nvCxnSpPr>
        <p:spPr>
          <a:xfrm>
            <a:off x="4077735" y="3273907"/>
            <a:ext cx="0" cy="6934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E65AE8-E0BB-462F-A9BE-9AC0FEED0CC0}"/>
              </a:ext>
            </a:extLst>
          </p:cNvPr>
          <p:cNvCxnSpPr>
            <a:cxnSpLocks/>
          </p:cNvCxnSpPr>
          <p:nvPr/>
        </p:nvCxnSpPr>
        <p:spPr>
          <a:xfrm>
            <a:off x="5883675" y="2264482"/>
            <a:ext cx="0" cy="1702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Teranet preparation data flow</a:t>
            </a:r>
            <a:endParaRPr lang="en-CA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476CE0-9D9C-449E-A698-E06157D79555}"/>
              </a:ext>
            </a:extLst>
          </p:cNvPr>
          <p:cNvCxnSpPr>
            <a:cxnSpLocks/>
          </p:cNvCxnSpPr>
          <p:nvPr/>
        </p:nvCxnSpPr>
        <p:spPr>
          <a:xfrm>
            <a:off x="7707764" y="3167507"/>
            <a:ext cx="0" cy="78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DC03-5F81-463A-90E6-B4E3BD200F76}"/>
              </a:ext>
            </a:extLst>
          </p:cNvPr>
          <p:cNvSpPr/>
          <p:nvPr/>
        </p:nvSpPr>
        <p:spPr>
          <a:xfrm>
            <a:off x="6289155" y="2541298"/>
            <a:ext cx="2554464" cy="62620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(4.) Remove duplicates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(pending)</a:t>
            </a:r>
            <a:endParaRPr lang="en-CA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1.4. Motivation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Microsimulation models are “data-hungry”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Disaggregation of models is mirrored by disaggregation of data sources (Census/TTS vs Teranet)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Fine-scale housing market dynamics, heterogeneity of the GTHA housing market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“Lack and abundance” paradox: Teranet’s dataset provides a wealth of data with a lack of features</a:t>
            </a:r>
          </a:p>
        </p:txBody>
      </p:sp>
    </p:spTree>
    <p:extLst>
      <p:ext uri="{BB962C8B-B14F-4D97-AF65-F5344CB8AC3E}">
        <p14:creationId xmlns:p14="http://schemas.microsoft.com/office/powerpoint/2010/main" val="16973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FDD15A9-B3AA-4E40-9071-B01F03E0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009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Teranet’s dataset of land registration records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6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1.6. Teranet: challenges and opportunities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Challenges: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Size of Teranet’s dataset, computational 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Lack of features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 ability of differentiating transactions by property type</a:t>
            </a:r>
          </a:p>
          <a:p>
            <a:pPr marL="0" lvl="1">
              <a:lnSpc>
                <a:spcPct val="150000"/>
              </a:lnSpc>
            </a:pPr>
            <a:r>
              <a:rPr lang="en-US" sz="2400" b="1" dirty="0"/>
              <a:t>Opportunities: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Date and location information allows joining different data sources and engineering new features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Department of Geography has manually collected detailed land use information in 2012 and 2013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Machine learning to classify land use from housing market</a:t>
            </a:r>
          </a:p>
        </p:txBody>
      </p:sp>
    </p:spTree>
    <p:extLst>
      <p:ext uri="{BB962C8B-B14F-4D97-AF65-F5344CB8AC3E}">
        <p14:creationId xmlns:p14="http://schemas.microsoft.com/office/powerpoint/2010/main" val="318502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2831</Words>
  <Application>Microsoft Office PowerPoint</Application>
  <PresentationFormat>Custom</PresentationFormat>
  <Paragraphs>992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Liberation Sans</vt:lpstr>
      <vt:lpstr>Noto Sans Regular</vt:lpstr>
      <vt:lpstr>Times New Roman</vt:lpstr>
      <vt:lpstr>Wingdings</vt:lpstr>
      <vt:lpstr>Office Theme</vt:lpstr>
      <vt:lpstr>A Prototype of a Machine Learning Workflow to Classify Land Use from the Housing Market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Prototype of a Machine Learning Workflow to Classify Land Use from the Housing Market Dynamics</dc:title>
  <dc:creator>Stepan Oskin</dc:creator>
  <cp:lastModifiedBy>Stepan Oskin</cp:lastModifiedBy>
  <cp:revision>14</cp:revision>
  <dcterms:created xsi:type="dcterms:W3CDTF">2019-09-20T15:36:42Z</dcterms:created>
  <dcterms:modified xsi:type="dcterms:W3CDTF">2019-09-20T16:13:55Z</dcterms:modified>
</cp:coreProperties>
</file>